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Alegreya Black"/>
      <p:bold r:id="rId20"/>
      <p:boldItalic r:id="rId21"/>
    </p:embeddedFont>
    <p:embeddedFont>
      <p:font typeface="Alegreya ExtraBold"/>
      <p:bold r:id="rId22"/>
      <p:boldItalic r:id="rId23"/>
    </p:embeddedFont>
    <p:embeddedFont>
      <p:font typeface="Montserrat" panose="00000500000000000000" pitchFamily="2" charset="0"/>
      <p:regular r:id="rId24"/>
      <p:bold r:id="rId25"/>
      <p:italic r:id="rId26"/>
      <p:boldItalic r:id="rId27"/>
    </p:embeddedFont>
    <p:embeddedFont>
      <p:font typeface="Raleway" pitchFamily="2" charset="0"/>
      <p:regular r:id="rId28"/>
      <p:bold r:id="rId29"/>
      <p:italic r:id="rId30"/>
      <p:boldItalic r:id="rId31"/>
    </p:embeddedFont>
    <p:embeddedFont>
      <p:font typeface="Source Sans Pro" panose="020B0503030403020204" pitchFamily="34"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43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920cffefd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920cffef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8c4a8d47e0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8c4a8d47e0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8c4a8d47e0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8c4a8d47e0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8c4a8d47e0_0_4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8c4a8d47e0_0_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8c4a8d47e0_0_2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8c4a8d47e0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8c4a8d47e0_0_2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8c4a8d47e0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8c4a8d47e0_0_2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8c4a8d47e0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4dc3d3829a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4dc3d3829a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4dc3d3829a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4dc3d3829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8c4a8d47e0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8c4a8d47e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8c4a8d47e0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8c4a8d47e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8c4a8d47e0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8c4a8d47e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8c4a8d47e0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8c4a8d47e0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8c4a8d47e0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8c4a8d47e0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6037e1aab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6037e1aab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974586fe5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974586fe5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rmAutofit/>
          </a:bodyPr>
          <a:lstStyle>
            <a:lvl1pPr lvl="0">
              <a:spcBef>
                <a:spcPts val="0"/>
              </a:spcBef>
              <a:spcAft>
                <a:spcPts val="0"/>
              </a:spcAft>
              <a:buSzPts val="4100"/>
              <a:buFont typeface="Montserrat"/>
              <a:buNone/>
              <a:defRPr sz="4100">
                <a:latin typeface="Montserrat"/>
                <a:ea typeface="Montserrat"/>
                <a:cs typeface="Montserrat"/>
                <a:sym typeface="Montserrat"/>
              </a:defRPr>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400"/>
              <a:buFont typeface="Calibri"/>
              <a:buNone/>
              <a:defRPr sz="2400">
                <a:latin typeface="Calibri"/>
                <a:ea typeface="Calibri"/>
                <a:cs typeface="Calibri"/>
                <a:sym typeface="Calibri"/>
              </a:defRPr>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2"/>
          <p:cNvPicPr preferRelativeResize="0"/>
          <p:nvPr/>
        </p:nvPicPr>
        <p:blipFill>
          <a:blip r:embed="rId2">
            <a:alphaModFix/>
          </a:blip>
          <a:stretch>
            <a:fillRect/>
          </a:stretch>
        </p:blipFill>
        <p:spPr>
          <a:xfrm>
            <a:off x="2735963" y="4296813"/>
            <a:ext cx="3895725" cy="6000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3" name="Google Shape;53;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54" name="Google Shape;54;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Font typeface="Montserrat"/>
              <a:buNone/>
              <a:defRPr>
                <a:latin typeface="Montserrat"/>
                <a:ea typeface="Montserrat"/>
                <a:cs typeface="Montserrat"/>
                <a:sym typeface="Montserra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81000">
              <a:spcBef>
                <a:spcPts val="0"/>
              </a:spcBef>
              <a:spcAft>
                <a:spcPts val="0"/>
              </a:spcAft>
              <a:buClr>
                <a:srgbClr val="434343"/>
              </a:buClr>
              <a:buSzPts val="2400"/>
              <a:buFont typeface="Calibri"/>
              <a:buChar char="●"/>
              <a:defRPr sz="2400">
                <a:solidFill>
                  <a:srgbClr val="434343"/>
                </a:solidFill>
                <a:latin typeface="Calibri"/>
                <a:ea typeface="Calibri"/>
                <a:cs typeface="Calibri"/>
                <a:sym typeface="Calibri"/>
              </a:defRPr>
            </a:lvl1pPr>
            <a:lvl2pPr marL="914400" lvl="1" indent="-342900">
              <a:spcBef>
                <a:spcPts val="0"/>
              </a:spcBef>
              <a:spcAft>
                <a:spcPts val="0"/>
              </a:spcAft>
              <a:buClr>
                <a:srgbClr val="434343"/>
              </a:buClr>
              <a:buSzPts val="1800"/>
              <a:buFont typeface="Calibri"/>
              <a:buChar char="○"/>
              <a:defRPr sz="1800">
                <a:solidFill>
                  <a:srgbClr val="434343"/>
                </a:solidFill>
                <a:latin typeface="Calibri"/>
                <a:ea typeface="Calibri"/>
                <a:cs typeface="Calibri"/>
                <a:sym typeface="Calibri"/>
              </a:defRPr>
            </a:lvl2pPr>
            <a:lvl3pPr marL="1371600" lvl="2" indent="-3175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marL="1828800" lvl="3" indent="-317500">
              <a:spcBef>
                <a:spcPts val="0"/>
              </a:spcBef>
              <a:spcAft>
                <a:spcPts val="0"/>
              </a:spcAft>
              <a:buSzPts val="1400"/>
              <a:buFont typeface="Calibri"/>
              <a:buChar char="●"/>
              <a:defRPr>
                <a:latin typeface="Calibri"/>
                <a:ea typeface="Calibri"/>
                <a:cs typeface="Calibri"/>
                <a:sym typeface="Calibri"/>
              </a:defRPr>
            </a:lvl4pPr>
            <a:lvl5pPr marL="2286000" lvl="4" indent="-317500">
              <a:spcBef>
                <a:spcPts val="0"/>
              </a:spcBef>
              <a:spcAft>
                <a:spcPts val="0"/>
              </a:spcAft>
              <a:buSzPts val="1400"/>
              <a:buFont typeface="Calibri"/>
              <a:buChar char="○"/>
              <a:defRPr>
                <a:latin typeface="Calibri"/>
                <a:ea typeface="Calibri"/>
                <a:cs typeface="Calibri"/>
                <a:sym typeface="Calibri"/>
              </a:defRPr>
            </a:lvl5pPr>
            <a:lvl6pPr marL="2743200" lvl="5" indent="-317500">
              <a:spcBef>
                <a:spcPts val="0"/>
              </a:spcBef>
              <a:spcAft>
                <a:spcPts val="0"/>
              </a:spcAft>
              <a:buSzPts val="1400"/>
              <a:buFont typeface="Calibri"/>
              <a:buChar char="■"/>
              <a:defRPr>
                <a:latin typeface="Calibri"/>
                <a:ea typeface="Calibri"/>
                <a:cs typeface="Calibri"/>
                <a:sym typeface="Calibri"/>
              </a:defRPr>
            </a:lvl6pPr>
            <a:lvl7pPr marL="3200400" lvl="6" indent="-317500">
              <a:spcBef>
                <a:spcPts val="0"/>
              </a:spcBef>
              <a:spcAft>
                <a:spcPts val="0"/>
              </a:spcAft>
              <a:buSzPts val="1400"/>
              <a:buFont typeface="Calibri"/>
              <a:buChar char="●"/>
              <a:defRPr>
                <a:latin typeface="Calibri"/>
                <a:ea typeface="Calibri"/>
                <a:cs typeface="Calibri"/>
                <a:sym typeface="Calibri"/>
              </a:defRPr>
            </a:lvl7pPr>
            <a:lvl8pPr marL="3657600" lvl="7" indent="-317500">
              <a:spcBef>
                <a:spcPts val="0"/>
              </a:spcBef>
              <a:spcAft>
                <a:spcPts val="0"/>
              </a:spcAft>
              <a:buSzPts val="1400"/>
              <a:buFont typeface="Calibri"/>
              <a:buChar char="○"/>
              <a:defRPr>
                <a:latin typeface="Calibri"/>
                <a:ea typeface="Calibri"/>
                <a:cs typeface="Calibri"/>
                <a:sym typeface="Calibri"/>
              </a:defRPr>
            </a:lvl8pPr>
            <a:lvl9pPr marL="4114800" lvl="8" indent="-317500">
              <a:spcBef>
                <a:spcPts val="0"/>
              </a:spcBef>
              <a:spcAft>
                <a:spcPts val="0"/>
              </a:spcAft>
              <a:buSzPts val="1400"/>
              <a:buFont typeface="Calibri"/>
              <a:buChar char="■"/>
              <a:defRPr>
                <a:latin typeface="Calibri"/>
                <a:ea typeface="Calibri"/>
                <a:cs typeface="Calibri"/>
                <a:sym typeface="Calibri"/>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3" name="Google Shape;23;p4"/>
          <p:cNvPicPr preferRelativeResize="0"/>
          <p:nvPr/>
        </p:nvPicPr>
        <p:blipFill>
          <a:blip r:embed="rId2">
            <a:alphaModFix/>
          </a:blip>
          <a:stretch>
            <a:fillRect/>
          </a:stretch>
        </p:blipFill>
        <p:spPr>
          <a:xfrm>
            <a:off x="6835869" y="4737994"/>
            <a:ext cx="1915808" cy="295100"/>
          </a:xfrm>
          <a:prstGeom prst="rect">
            <a:avLst/>
          </a:prstGeom>
          <a:noFill/>
          <a:ln>
            <a:noFill/>
          </a:ln>
        </p:spPr>
      </p:pic>
      <p:pic>
        <p:nvPicPr>
          <p:cNvPr id="24" name="Google Shape;24;p4"/>
          <p:cNvPicPr preferRelativeResize="0"/>
          <p:nvPr/>
        </p:nvPicPr>
        <p:blipFill>
          <a:blip r:embed="rId3">
            <a:alphaModFix/>
          </a:blip>
          <a:stretch>
            <a:fillRect/>
          </a:stretch>
        </p:blipFill>
        <p:spPr>
          <a:xfrm>
            <a:off x="104349" y="4661566"/>
            <a:ext cx="548700" cy="43543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5" name="Google Shape;35;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9" name="Google Shape;39;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 name="Google Shape;42;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3" name="Google Shape;43;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4" name="Google Shape;44;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6" name="Google Shape;46;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9" name="Google Shape;4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www.youtube.com/watch?v=ytcHNzGy18Y" TargetMode="External"/><Relationship Id="rId5" Type="http://schemas.openxmlformats.org/officeDocument/2006/relationships/image" Target="../media/image8.jpg"/><Relationship Id="rId4" Type="http://schemas.openxmlformats.org/officeDocument/2006/relationships/hyperlink" Target="http://www.youtube.com/watch?v=5ZT2Yy0aHFY"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youtube.com/watch?v=VM1rSgJ7hXM" TargetMode="External"/><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www.youtube.com/watch?v=4xMbcOJAb3g" TargetMode="External"/><Relationship Id="rId5" Type="http://schemas.openxmlformats.org/officeDocument/2006/relationships/image" Target="../media/image10.jpg"/><Relationship Id="rId4" Type="http://schemas.openxmlformats.org/officeDocument/2006/relationships/hyperlink" Target="http://www.youtube.com/watch?v=jBmB3cr4q6k" TargetMode="External"/><Relationship Id="rId9" Type="http://schemas.openxmlformats.org/officeDocument/2006/relationships/image" Target="../media/image12.jpg"/></Relationships>
</file>

<file path=ppt/slides/_rels/slide9.xml.rels><?xml version="1.0" encoding="UTF-8" standalone="yes"?>
<Relationships xmlns="http://schemas.openxmlformats.org/package/2006/relationships"><Relationship Id="rId8" Type="http://schemas.openxmlformats.org/officeDocument/2006/relationships/hyperlink" Target="http://www.youtube.com/watch?v=ZXi_JCFIAZg" TargetMode="External"/><Relationship Id="rId3" Type="http://schemas.openxmlformats.org/officeDocument/2006/relationships/image" Target="../media/image7.png"/><Relationship Id="rId7"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www.youtube.com/watch?v=1vseZ4jgLrM" TargetMode="External"/><Relationship Id="rId5" Type="http://schemas.openxmlformats.org/officeDocument/2006/relationships/image" Target="../media/image13.jpg"/><Relationship Id="rId4" Type="http://schemas.openxmlformats.org/officeDocument/2006/relationships/hyperlink" Target="http://www.youtube.com/watch?v=ZQqelFUQOvg" TargetMode="External"/><Relationship Id="rId9"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Mission 8 Remix </a:t>
            </a:r>
            <a:endParaRPr/>
          </a:p>
        </p:txBody>
      </p:sp>
      <p:sp>
        <p:nvSpPr>
          <p:cNvPr id="62" name="Google Shape;62;p13"/>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Create your own project from Mission 8</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2"/>
          <p:cNvSpPr txBox="1">
            <a:spLocks noGrp="1"/>
          </p:cNvSpPr>
          <p:nvPr>
            <p:ph type="body" idx="1"/>
          </p:nvPr>
        </p:nvSpPr>
        <p:spPr>
          <a:xfrm>
            <a:off x="446950" y="38300"/>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a:t>
            </a:r>
            <a:endParaRPr sz="62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53" name="Google Shape;153;p22"/>
          <p:cNvSpPr txBox="1"/>
          <p:nvPr/>
        </p:nvSpPr>
        <p:spPr>
          <a:xfrm>
            <a:off x="517200" y="1058975"/>
            <a:ext cx="7959600" cy="373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Brainstorm ideas</a:t>
            </a:r>
            <a:endParaRPr sz="2400" b="1">
              <a:solidFill>
                <a:srgbClr val="0000FF"/>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Read through remix suggestions from your teacher (previous slides)</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Use the suggestions as presented, or combine some of the options for your own mild, medium, spicy or extra spicy project</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Use your creativity to come up with your own idea for a project</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Decide with your partner what project you will do</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0"/>
              </a:spcAft>
              <a:buNone/>
            </a:pPr>
            <a:r>
              <a:rPr lang="en" sz="2091" b="1">
                <a:solidFill>
                  <a:srgbClr val="4EB748"/>
                </a:solidFill>
                <a:latin typeface="Montserrat"/>
                <a:ea typeface="Montserrat"/>
                <a:cs typeface="Montserrat"/>
                <a:sym typeface="Montserrat"/>
              </a:rPr>
              <a:t>DO THIS:</a:t>
            </a:r>
            <a:endParaRPr sz="2091" b="1">
              <a:solidFill>
                <a:srgbClr val="4EB748"/>
              </a:solidFill>
              <a:latin typeface="Montserrat"/>
              <a:ea typeface="Montserrat"/>
              <a:cs typeface="Montserrat"/>
              <a:sym typeface="Montserrat"/>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Fill out the information in the Mission 8 Remix Log for </a:t>
            </a:r>
            <a:r>
              <a:rPr lang="en" sz="2091" b="1">
                <a:solidFill>
                  <a:srgbClr val="0000FF"/>
                </a:solidFill>
                <a:latin typeface="Calibri"/>
                <a:ea typeface="Calibri"/>
                <a:cs typeface="Calibri"/>
                <a:sym typeface="Calibri"/>
              </a:rPr>
              <a:t>Step #2</a:t>
            </a:r>
            <a:endParaRPr sz="2091" b="1">
              <a:solidFill>
                <a:srgbClr val="0000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txBox="1">
            <a:spLocks noGrp="1"/>
          </p:cNvSpPr>
          <p:nvPr>
            <p:ph type="body" idx="1"/>
          </p:nvPr>
        </p:nvSpPr>
        <p:spPr>
          <a:xfrm>
            <a:off x="320250" y="42075"/>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CC0000"/>
                </a:solidFill>
                <a:latin typeface="Alegreya Black"/>
                <a:ea typeface="Alegreya Black"/>
                <a:cs typeface="Alegreya Black"/>
                <a:sym typeface="Alegreya Black"/>
              </a:rPr>
              <a:t>Step #3</a:t>
            </a:r>
            <a:endParaRPr sz="6200">
              <a:solidFill>
                <a:srgbClr val="CC0000"/>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59" name="Google Shape;159;p23"/>
          <p:cNvSpPr txBox="1"/>
          <p:nvPr/>
        </p:nvSpPr>
        <p:spPr>
          <a:xfrm>
            <a:off x="453800" y="1121150"/>
            <a:ext cx="7809300" cy="2776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CC0000"/>
                </a:solidFill>
                <a:latin typeface="Calibri"/>
                <a:ea typeface="Calibri"/>
                <a:cs typeface="Calibri"/>
                <a:sym typeface="Calibri"/>
              </a:rPr>
              <a:t>Make a plan</a:t>
            </a:r>
            <a:endParaRPr sz="2400" b="1">
              <a:solidFill>
                <a:srgbClr val="CC0000"/>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What variables will you need? What will you use them for?</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What lists will you use, and what will be their items?</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What buttons will you program, and what will each button do?</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0"/>
              </a:spcAft>
              <a:buNone/>
            </a:pPr>
            <a:r>
              <a:rPr lang="en" sz="2091" b="1">
                <a:solidFill>
                  <a:srgbClr val="4EB748"/>
                </a:solidFill>
                <a:latin typeface="Montserrat"/>
                <a:ea typeface="Montserrat"/>
                <a:cs typeface="Montserrat"/>
                <a:sym typeface="Montserrat"/>
              </a:rPr>
              <a:t>DO THIS:</a:t>
            </a:r>
            <a:endParaRPr sz="2091" b="1">
              <a:solidFill>
                <a:srgbClr val="4EB748"/>
              </a:solidFill>
              <a:latin typeface="Montserrat"/>
              <a:ea typeface="Montserrat"/>
              <a:cs typeface="Montserrat"/>
              <a:sym typeface="Montserrat"/>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Fill out the information in the Mission 8 Remix Log for </a:t>
            </a:r>
            <a:r>
              <a:rPr lang="en" sz="2091" b="1">
                <a:solidFill>
                  <a:srgbClr val="FF0000"/>
                </a:solidFill>
                <a:latin typeface="Calibri"/>
                <a:ea typeface="Calibri"/>
                <a:cs typeface="Calibri"/>
                <a:sym typeface="Calibri"/>
              </a:rPr>
              <a:t>Step #3</a:t>
            </a:r>
            <a:endParaRPr sz="2091">
              <a:solidFill>
                <a:srgbClr val="FF0000"/>
              </a:solidFill>
              <a:latin typeface="Calibri"/>
              <a:ea typeface="Calibri"/>
              <a:cs typeface="Calibri"/>
              <a:sym typeface="Calibri"/>
            </a:endParaRPr>
          </a:p>
          <a:p>
            <a:pPr marL="45720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4"/>
          <p:cNvSpPr txBox="1">
            <a:spLocks noGrp="1"/>
          </p:cNvSpPr>
          <p:nvPr>
            <p:ph type="body" idx="1"/>
          </p:nvPr>
        </p:nvSpPr>
        <p:spPr>
          <a:xfrm>
            <a:off x="328775" y="59150"/>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38761D"/>
                </a:solidFill>
                <a:latin typeface="Alegreya Black"/>
                <a:ea typeface="Alegreya Black"/>
                <a:cs typeface="Alegreya Black"/>
                <a:sym typeface="Alegreya Black"/>
              </a:rPr>
              <a:t>Step #4</a:t>
            </a:r>
            <a:endParaRPr sz="6200">
              <a:solidFill>
                <a:srgbClr val="38761D"/>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65" name="Google Shape;165;p24"/>
          <p:cNvSpPr txBox="1"/>
          <p:nvPr/>
        </p:nvSpPr>
        <p:spPr>
          <a:xfrm>
            <a:off x="807850" y="1155350"/>
            <a:ext cx="7745700" cy="342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38761D"/>
                </a:solidFill>
                <a:latin typeface="Calibri"/>
                <a:ea typeface="Calibri"/>
                <a:cs typeface="Calibri"/>
                <a:sym typeface="Calibri"/>
              </a:rPr>
              <a:t>Code your project</a:t>
            </a:r>
            <a:endParaRPr sz="2400" b="1">
              <a:solidFill>
                <a:srgbClr val="38761D"/>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b="1">
                <a:solidFill>
                  <a:srgbClr val="4EB748"/>
                </a:solidFill>
                <a:latin typeface="Calibri"/>
                <a:ea typeface="Calibri"/>
                <a:cs typeface="Calibri"/>
                <a:sym typeface="Calibri"/>
              </a:rPr>
              <a:t>IMPORTANT:</a:t>
            </a:r>
            <a:r>
              <a:rPr lang="en" sz="2091">
                <a:solidFill>
                  <a:srgbClr val="434343"/>
                </a:solidFill>
                <a:latin typeface="Calibri"/>
                <a:ea typeface="Calibri"/>
                <a:cs typeface="Calibri"/>
                <a:sym typeface="Calibri"/>
              </a:rPr>
              <a:t> In CodeSpace, go to the sandbox</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Start with a new file and give it a descriptive name (</a:t>
            </a:r>
            <a:r>
              <a:rPr lang="en" sz="2091" b="1">
                <a:solidFill>
                  <a:srgbClr val="434343"/>
                </a:solidFill>
                <a:latin typeface="Calibri"/>
                <a:ea typeface="Calibri"/>
                <a:cs typeface="Calibri"/>
                <a:sym typeface="Calibri"/>
              </a:rPr>
              <a:t>Remix8</a:t>
            </a:r>
            <a:r>
              <a:rPr lang="en" sz="2091">
                <a:solidFill>
                  <a:srgbClr val="434343"/>
                </a:solidFill>
                <a:latin typeface="Calibri"/>
                <a:ea typeface="Calibri"/>
                <a:cs typeface="Calibri"/>
                <a:sym typeface="Calibri"/>
              </a:rPr>
              <a:t>)</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You can leave any program open, including </a:t>
            </a:r>
            <a:r>
              <a:rPr lang="en" sz="2091" b="1">
                <a:solidFill>
                  <a:srgbClr val="434343"/>
                </a:solidFill>
                <a:latin typeface="Calibri"/>
                <a:ea typeface="Calibri"/>
                <a:cs typeface="Calibri"/>
                <a:sym typeface="Calibri"/>
              </a:rPr>
              <a:t>Answer Bot</a:t>
            </a:r>
            <a:r>
              <a:rPr lang="en" sz="2091">
                <a:solidFill>
                  <a:srgbClr val="434343"/>
                </a:solidFill>
                <a:latin typeface="Calibri"/>
                <a:ea typeface="Calibri"/>
                <a:cs typeface="Calibri"/>
                <a:sym typeface="Calibri"/>
              </a:rPr>
              <a:t>, and use it as a guide</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Import your modules</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Create your lists and define your variables</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Write your code, testing frequently</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pic>
        <p:nvPicPr>
          <p:cNvPr id="166" name="Google Shape;166;p24"/>
          <p:cNvPicPr preferRelativeResize="0"/>
          <p:nvPr/>
        </p:nvPicPr>
        <p:blipFill>
          <a:blip r:embed="rId3">
            <a:alphaModFix/>
          </a:blip>
          <a:stretch>
            <a:fillRect/>
          </a:stretch>
        </p:blipFill>
        <p:spPr>
          <a:xfrm>
            <a:off x="6440750" y="1749650"/>
            <a:ext cx="476250" cy="400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5"/>
          <p:cNvSpPr txBox="1">
            <a:spLocks noGrp="1"/>
          </p:cNvSpPr>
          <p:nvPr>
            <p:ph type="body" idx="1"/>
          </p:nvPr>
        </p:nvSpPr>
        <p:spPr>
          <a:xfrm>
            <a:off x="328775" y="0"/>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38761D"/>
                </a:solidFill>
                <a:latin typeface="Alegreya Black"/>
                <a:ea typeface="Alegreya Black"/>
                <a:cs typeface="Alegreya Black"/>
                <a:sym typeface="Alegreya Black"/>
              </a:rPr>
              <a:t>Step #4</a:t>
            </a:r>
            <a:endParaRPr sz="6200">
              <a:solidFill>
                <a:srgbClr val="38761D"/>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72" name="Google Shape;172;p25"/>
          <p:cNvSpPr txBox="1"/>
          <p:nvPr/>
        </p:nvSpPr>
        <p:spPr>
          <a:xfrm>
            <a:off x="402525" y="1122275"/>
            <a:ext cx="8270700" cy="362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38761D"/>
                </a:solidFill>
                <a:latin typeface="Calibri"/>
                <a:ea typeface="Calibri"/>
                <a:cs typeface="Calibri"/>
                <a:sym typeface="Calibri"/>
              </a:rPr>
              <a:t>Stop and test frequently!</a:t>
            </a:r>
            <a:endParaRPr sz="2400" b="1">
              <a:solidFill>
                <a:srgbClr val="38761D"/>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Don’t try to write all the code at one time</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Mistakes happen, so find them early</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Type just a few lines of code and then run the program</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If there is an error, fix it before continuing</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Use the debugger and your other programs for help</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txBox="1">
            <a:spLocks noGrp="1"/>
          </p:cNvSpPr>
          <p:nvPr>
            <p:ph type="body" idx="1"/>
          </p:nvPr>
        </p:nvSpPr>
        <p:spPr>
          <a:xfrm>
            <a:off x="294625" y="101875"/>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9900FF"/>
                </a:solidFill>
                <a:latin typeface="Alegreya Black"/>
                <a:ea typeface="Alegreya Black"/>
                <a:cs typeface="Alegreya Black"/>
                <a:sym typeface="Alegreya Black"/>
              </a:rPr>
              <a:t>Step #5</a:t>
            </a:r>
            <a:endParaRPr sz="6200">
              <a:solidFill>
                <a:srgbClr val="99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78" name="Google Shape;178;p26"/>
          <p:cNvSpPr txBox="1"/>
          <p:nvPr/>
        </p:nvSpPr>
        <p:spPr>
          <a:xfrm>
            <a:off x="385450" y="1241875"/>
            <a:ext cx="8108400" cy="362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9900FF"/>
                </a:solidFill>
                <a:latin typeface="Calibri"/>
                <a:ea typeface="Calibri"/>
                <a:cs typeface="Calibri"/>
                <a:sym typeface="Calibri"/>
              </a:rPr>
              <a:t>Documentation!</a:t>
            </a:r>
            <a:endParaRPr sz="2400" b="1">
              <a:solidFill>
                <a:srgbClr val="9900FF"/>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Make sure your code is readable by adding blank lines</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Add comments to sections of your code that explain what they do</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txBox="1">
            <a:spLocks noGrp="1"/>
          </p:cNvSpPr>
          <p:nvPr>
            <p:ph type="body" idx="1"/>
          </p:nvPr>
        </p:nvSpPr>
        <p:spPr>
          <a:xfrm>
            <a:off x="303150" y="178775"/>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9900FF"/>
                </a:solidFill>
                <a:latin typeface="Alegreya Black"/>
                <a:ea typeface="Alegreya Black"/>
                <a:cs typeface="Alegreya Black"/>
                <a:sym typeface="Alegreya Black"/>
              </a:rPr>
              <a:t>Step #5</a:t>
            </a:r>
            <a:endParaRPr sz="6200">
              <a:solidFill>
                <a:srgbClr val="99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84" name="Google Shape;184;p27"/>
          <p:cNvSpPr txBox="1"/>
          <p:nvPr/>
        </p:nvSpPr>
        <p:spPr>
          <a:xfrm>
            <a:off x="402525" y="1180975"/>
            <a:ext cx="8519400" cy="345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9900FF"/>
                </a:solidFill>
                <a:latin typeface="Calibri"/>
                <a:ea typeface="Calibri"/>
                <a:cs typeface="Calibri"/>
                <a:sym typeface="Calibri"/>
              </a:rPr>
              <a:t>Get feedback</a:t>
            </a:r>
            <a:endParaRPr sz="2400" b="1">
              <a:solidFill>
                <a:srgbClr val="9900FF"/>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Show your code to other students</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What do they think? Have them fill out the feedback form on your Mission 8 Remix Log</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Give yourself some feedback Is there something you want to change or improve or add? Fill out the feedback form on your Mission 8 Remix Log</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0"/>
              </a:spcAft>
              <a:buNone/>
            </a:pPr>
            <a:r>
              <a:rPr lang="en" sz="2091" b="1">
                <a:solidFill>
                  <a:srgbClr val="9900FF"/>
                </a:solidFill>
                <a:latin typeface="Calibri"/>
                <a:ea typeface="Calibri"/>
                <a:cs typeface="Calibri"/>
                <a:sym typeface="Calibri"/>
              </a:rPr>
              <a:t>Modify your code to make your project even better</a:t>
            </a:r>
            <a:endParaRPr sz="2091" b="1">
              <a:solidFill>
                <a:srgbClr val="9900FF"/>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28"/>
          <p:cNvPicPr preferRelativeResize="0"/>
          <p:nvPr/>
        </p:nvPicPr>
        <p:blipFill rotWithShape="1">
          <a:blip r:embed="rId3">
            <a:alphaModFix/>
          </a:blip>
          <a:srcRect b="10849"/>
          <a:stretch/>
        </p:blipFill>
        <p:spPr>
          <a:xfrm>
            <a:off x="4389075" y="1935150"/>
            <a:ext cx="4637626" cy="2755224"/>
          </a:xfrm>
          <a:prstGeom prst="rect">
            <a:avLst/>
          </a:prstGeom>
          <a:noFill/>
          <a:ln>
            <a:noFill/>
          </a:ln>
        </p:spPr>
      </p:pic>
      <p:pic>
        <p:nvPicPr>
          <p:cNvPr id="190" name="Google Shape;190;p28"/>
          <p:cNvPicPr preferRelativeResize="0"/>
          <p:nvPr/>
        </p:nvPicPr>
        <p:blipFill rotWithShape="1">
          <a:blip r:embed="rId3">
            <a:alphaModFix/>
          </a:blip>
          <a:srcRect b="9665"/>
          <a:stretch/>
        </p:blipFill>
        <p:spPr>
          <a:xfrm>
            <a:off x="4257700" y="226025"/>
            <a:ext cx="4637626" cy="2791924"/>
          </a:xfrm>
          <a:prstGeom prst="rect">
            <a:avLst/>
          </a:prstGeom>
          <a:noFill/>
          <a:ln>
            <a:noFill/>
          </a:ln>
        </p:spPr>
      </p:pic>
      <p:sp>
        <p:nvSpPr>
          <p:cNvPr id="191" name="Google Shape;191;p2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And now you have your own remix!</a:t>
            </a:r>
            <a:endParaRPr/>
          </a:p>
        </p:txBody>
      </p:sp>
      <p:sp>
        <p:nvSpPr>
          <p:cNvPr id="192" name="Google Shape;192;p28"/>
          <p:cNvSpPr txBox="1">
            <a:spLocks noGrp="1"/>
          </p:cNvSpPr>
          <p:nvPr>
            <p:ph type="body" idx="1"/>
          </p:nvPr>
        </p:nvSpPr>
        <p:spPr>
          <a:xfrm>
            <a:off x="311700" y="1000075"/>
            <a:ext cx="4260300" cy="36903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sz="3000">
                <a:solidFill>
                  <a:srgbClr val="FF00FF"/>
                </a:solidFill>
                <a:latin typeface="Alegreya ExtraBold"/>
                <a:ea typeface="Alegreya ExtraBold"/>
                <a:cs typeface="Alegreya ExtraBold"/>
                <a:sym typeface="Alegreya ExtraBold"/>
              </a:rPr>
              <a:t>Congratulations!</a:t>
            </a:r>
            <a:endParaRPr sz="3000">
              <a:solidFill>
                <a:srgbClr val="FF00FF"/>
              </a:solidFill>
              <a:latin typeface="Alegreya ExtraBold"/>
              <a:ea typeface="Alegreya ExtraBold"/>
              <a:cs typeface="Alegreya ExtraBold"/>
              <a:sym typeface="Alegreya ExtraBold"/>
            </a:endParaRPr>
          </a:p>
          <a:p>
            <a:pPr marL="0" lvl="0" indent="0" algn="l" rtl="0">
              <a:spcBef>
                <a:spcPts val="1200"/>
              </a:spcBef>
              <a:spcAft>
                <a:spcPts val="0"/>
              </a:spcAft>
              <a:buNone/>
            </a:pPr>
            <a:r>
              <a:rPr lang="en"/>
              <a:t>By completing this remix you have:</a:t>
            </a:r>
            <a:endParaRPr/>
          </a:p>
          <a:p>
            <a:pPr marL="457200" lvl="0" indent="-369570" algn="l" rtl="0">
              <a:spcBef>
                <a:spcPts val="1200"/>
              </a:spcBef>
              <a:spcAft>
                <a:spcPts val="0"/>
              </a:spcAft>
              <a:buSzPct val="100000"/>
              <a:buChar char="●"/>
            </a:pPr>
            <a:r>
              <a:rPr lang="en"/>
              <a:t>learned more about programming</a:t>
            </a:r>
            <a:endParaRPr/>
          </a:p>
          <a:p>
            <a:pPr marL="457200" lvl="0" indent="-369570" algn="l" rtl="0">
              <a:spcBef>
                <a:spcPts val="0"/>
              </a:spcBef>
              <a:spcAft>
                <a:spcPts val="0"/>
              </a:spcAft>
              <a:buSzPct val="100000"/>
              <a:buChar char="●"/>
            </a:pPr>
            <a:r>
              <a:rPr lang="en"/>
              <a:t>practiced the skills and concepts from the missions</a:t>
            </a:r>
            <a:endParaRPr/>
          </a:p>
          <a:p>
            <a:pPr marL="457200" lvl="0" indent="-369570" algn="l" rtl="0">
              <a:spcBef>
                <a:spcPts val="0"/>
              </a:spcBef>
              <a:spcAft>
                <a:spcPts val="0"/>
              </a:spcAft>
              <a:buSzPct val="100000"/>
              <a:buChar char="●"/>
            </a:pPr>
            <a:r>
              <a:rPr lang="en"/>
              <a:t>been thinking! And problem solving and much more!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9"/>
          <p:cNvSpPr txBox="1">
            <a:spLocks noGrp="1"/>
          </p:cNvSpPr>
          <p:nvPr>
            <p:ph type="title"/>
          </p:nvPr>
        </p:nvSpPr>
        <p:spPr>
          <a:xfrm>
            <a:off x="311700" y="33587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Mission Reflection</a:t>
            </a:r>
            <a:endParaRPr/>
          </a:p>
        </p:txBody>
      </p:sp>
      <p:sp>
        <p:nvSpPr>
          <p:cNvPr id="198" name="Google Shape;198;p29"/>
          <p:cNvSpPr txBox="1">
            <a:spLocks noGrp="1"/>
          </p:cNvSpPr>
          <p:nvPr>
            <p:ph type="body" idx="1"/>
          </p:nvPr>
        </p:nvSpPr>
        <p:spPr>
          <a:xfrm>
            <a:off x="311700" y="869975"/>
            <a:ext cx="5384400" cy="38976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Wow! Great job!</a:t>
            </a:r>
            <a:endParaRPr/>
          </a:p>
          <a:p>
            <a:pPr marL="457200" lvl="0" indent="-381000" algn="l" rtl="0">
              <a:spcBef>
                <a:spcPts val="0"/>
              </a:spcBef>
              <a:spcAft>
                <a:spcPts val="0"/>
              </a:spcAft>
              <a:buSzPts val="2400"/>
              <a:buChar char="●"/>
            </a:pPr>
            <a:r>
              <a:rPr lang="en"/>
              <a:t>Share your project with your friends!</a:t>
            </a:r>
            <a:endParaRPr/>
          </a:p>
          <a:p>
            <a:pPr marL="457200" lvl="0" indent="-381000" algn="l" rtl="0">
              <a:spcBef>
                <a:spcPts val="0"/>
              </a:spcBef>
              <a:spcAft>
                <a:spcPts val="0"/>
              </a:spcAft>
              <a:buSzPts val="2400"/>
              <a:buChar char="●"/>
            </a:pPr>
            <a:r>
              <a:rPr lang="en"/>
              <a:t>Run at least three projects from other students</a:t>
            </a:r>
            <a:endParaRPr/>
          </a:p>
          <a:p>
            <a:pPr marL="457200" lvl="0" indent="-381000" algn="l" rtl="0">
              <a:spcBef>
                <a:spcPts val="0"/>
              </a:spcBef>
              <a:spcAft>
                <a:spcPts val="0"/>
              </a:spcAft>
              <a:buSzPts val="2400"/>
              <a:buChar char="●"/>
            </a:pPr>
            <a:r>
              <a:rPr lang="en"/>
              <a:t>Complete your Mission 8 Remix Log</a:t>
            </a:r>
            <a:endParaRPr/>
          </a:p>
          <a:p>
            <a:pPr marL="457200" lvl="0" indent="0" algn="l" rtl="0">
              <a:spcBef>
                <a:spcPts val="1200"/>
              </a:spcBef>
              <a:spcAft>
                <a:spcPts val="0"/>
              </a:spcAft>
              <a:buNone/>
            </a:pPr>
            <a:endParaRPr sz="1500"/>
          </a:p>
          <a:p>
            <a:pPr marL="457200" lvl="0" indent="-381000" algn="l" rtl="0">
              <a:spcBef>
                <a:spcPts val="1200"/>
              </a:spcBef>
              <a:spcAft>
                <a:spcPts val="0"/>
              </a:spcAft>
              <a:buSzPts val="2400"/>
              <a:buChar char="●"/>
            </a:pPr>
            <a:r>
              <a:rPr lang="en"/>
              <a:t>Don’t forget to clear your CodeX by running your </a:t>
            </a:r>
            <a:r>
              <a:rPr lang="en" b="1"/>
              <a:t>Clear </a:t>
            </a:r>
            <a:r>
              <a:rPr lang="en"/>
              <a:t>program</a:t>
            </a:r>
            <a:endParaRPr/>
          </a:p>
          <a:p>
            <a:pPr marL="0" lvl="0" indent="0" algn="l" rtl="0">
              <a:spcBef>
                <a:spcPts val="1200"/>
              </a:spcBef>
              <a:spcAft>
                <a:spcPts val="1200"/>
              </a:spcAft>
              <a:buNone/>
            </a:pPr>
            <a:endParaRPr/>
          </a:p>
        </p:txBody>
      </p:sp>
      <p:pic>
        <p:nvPicPr>
          <p:cNvPr id="199" name="Google Shape;199;p29"/>
          <p:cNvPicPr preferRelativeResize="0"/>
          <p:nvPr/>
        </p:nvPicPr>
        <p:blipFill>
          <a:blip r:embed="rId3">
            <a:alphaModFix/>
          </a:blip>
          <a:stretch>
            <a:fillRect/>
          </a:stretch>
        </p:blipFill>
        <p:spPr>
          <a:xfrm>
            <a:off x="6043450" y="443275"/>
            <a:ext cx="2158912" cy="3879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Warm-up</a:t>
            </a:r>
            <a:endParaRPr/>
          </a:p>
        </p:txBody>
      </p:sp>
      <p:sp>
        <p:nvSpPr>
          <p:cNvPr id="68" name="Google Shape;68;p14"/>
          <p:cNvSpPr txBox="1">
            <a:spLocks noGrp="1"/>
          </p:cNvSpPr>
          <p:nvPr>
            <p:ph type="body" idx="1"/>
          </p:nvPr>
        </p:nvSpPr>
        <p:spPr>
          <a:xfrm>
            <a:off x="311700" y="1152475"/>
            <a:ext cx="5551800" cy="3123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In your Mission 8 Remix Log, answer the pre-mission preparation questions:</a:t>
            </a:r>
            <a:endParaRPr/>
          </a:p>
          <a:p>
            <a:pPr marL="457200" lvl="0" indent="-381000" algn="l" rtl="0">
              <a:spcBef>
                <a:spcPts val="1200"/>
              </a:spcBef>
              <a:spcAft>
                <a:spcPts val="0"/>
              </a:spcAft>
              <a:buSzPts val="2400"/>
              <a:buChar char="●"/>
            </a:pPr>
            <a:r>
              <a:rPr lang="en"/>
              <a:t>What is a programming skill you want to improve during this remix?</a:t>
            </a:r>
            <a:endParaRPr/>
          </a:p>
        </p:txBody>
      </p:sp>
      <p:pic>
        <p:nvPicPr>
          <p:cNvPr id="69" name="Google Shape;69;p14"/>
          <p:cNvPicPr preferRelativeResize="0"/>
          <p:nvPr/>
        </p:nvPicPr>
        <p:blipFill>
          <a:blip r:embed="rId3">
            <a:alphaModFix/>
          </a:blip>
          <a:stretch>
            <a:fillRect/>
          </a:stretch>
        </p:blipFill>
        <p:spPr>
          <a:xfrm>
            <a:off x="6470475" y="554675"/>
            <a:ext cx="2158912" cy="3879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445025"/>
            <a:ext cx="5202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Time for a project remix!</a:t>
            </a:r>
            <a:endParaRPr/>
          </a:p>
        </p:txBody>
      </p:sp>
      <p:sp>
        <p:nvSpPr>
          <p:cNvPr id="75" name="Google Shape;75;p15"/>
          <p:cNvSpPr txBox="1">
            <a:spLocks noGrp="1"/>
          </p:cNvSpPr>
          <p:nvPr>
            <p:ph type="body" idx="1"/>
          </p:nvPr>
        </p:nvSpPr>
        <p:spPr>
          <a:xfrm>
            <a:off x="311700" y="1152475"/>
            <a:ext cx="4444800" cy="3781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 remix can be:</a:t>
            </a:r>
            <a:endParaRPr/>
          </a:p>
          <a:p>
            <a:pPr marL="457200" lvl="0" indent="-381000" algn="l" rtl="0">
              <a:spcBef>
                <a:spcPts val="1200"/>
              </a:spcBef>
              <a:spcAft>
                <a:spcPts val="0"/>
              </a:spcAft>
              <a:buSzPts val="2400"/>
              <a:buChar char="●"/>
            </a:pPr>
            <a:r>
              <a:rPr lang="en"/>
              <a:t>A new program created by adding new code to a program you already created</a:t>
            </a:r>
            <a:endParaRPr/>
          </a:p>
          <a:p>
            <a:pPr marL="457200" lvl="0" indent="-381000" algn="l" rtl="0">
              <a:spcBef>
                <a:spcPts val="0"/>
              </a:spcBef>
              <a:spcAft>
                <a:spcPts val="0"/>
              </a:spcAft>
              <a:buSzPts val="2400"/>
              <a:buChar char="●"/>
            </a:pPr>
            <a:r>
              <a:rPr lang="en"/>
              <a:t>You can combine parts of two or more programs in a remix</a:t>
            </a:r>
            <a:endParaRPr/>
          </a:p>
          <a:p>
            <a:pPr marL="457200" lvl="0" indent="-381000" algn="l" rtl="0">
              <a:spcBef>
                <a:spcPts val="0"/>
              </a:spcBef>
              <a:spcAft>
                <a:spcPts val="0"/>
              </a:spcAft>
              <a:buSzPts val="2400"/>
              <a:buChar char="●"/>
            </a:pPr>
            <a:r>
              <a:rPr lang="en"/>
              <a:t>Use a similar idea in a different way</a:t>
            </a:r>
            <a:endParaRPr/>
          </a:p>
        </p:txBody>
      </p:sp>
      <p:pic>
        <p:nvPicPr>
          <p:cNvPr id="76" name="Google Shape;76;p15"/>
          <p:cNvPicPr preferRelativeResize="0"/>
          <p:nvPr/>
        </p:nvPicPr>
        <p:blipFill>
          <a:blip r:embed="rId3">
            <a:alphaModFix/>
          </a:blip>
          <a:stretch>
            <a:fillRect/>
          </a:stretch>
        </p:blipFill>
        <p:spPr>
          <a:xfrm>
            <a:off x="4963725" y="1210725"/>
            <a:ext cx="3830400" cy="2553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445025"/>
            <a:ext cx="44448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Project Remix</a:t>
            </a:r>
            <a:endParaRPr/>
          </a:p>
        </p:txBody>
      </p:sp>
      <p:sp>
        <p:nvSpPr>
          <p:cNvPr id="82" name="Google Shape;82;p16"/>
          <p:cNvSpPr txBox="1">
            <a:spLocks noGrp="1"/>
          </p:cNvSpPr>
          <p:nvPr>
            <p:ph type="body" idx="1"/>
          </p:nvPr>
        </p:nvSpPr>
        <p:spPr>
          <a:xfrm>
            <a:off x="311700" y="1000075"/>
            <a:ext cx="4444800" cy="3774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Creating a remix will let you:</a:t>
            </a:r>
            <a:endParaRPr/>
          </a:p>
          <a:p>
            <a:pPr marL="457200" lvl="0" indent="-361435" algn="l" rtl="0">
              <a:spcBef>
                <a:spcPts val="1200"/>
              </a:spcBef>
              <a:spcAft>
                <a:spcPts val="0"/>
              </a:spcAft>
              <a:buSzPts val="2092"/>
              <a:buChar char="●"/>
            </a:pPr>
            <a:r>
              <a:rPr lang="en" sz="2091"/>
              <a:t>Improve your skills and practice the concepts from the mission</a:t>
            </a:r>
            <a:endParaRPr sz="2091"/>
          </a:p>
          <a:p>
            <a:pPr marL="457200" lvl="0" indent="-361435" algn="l" rtl="0">
              <a:spcBef>
                <a:spcPts val="0"/>
              </a:spcBef>
              <a:spcAft>
                <a:spcPts val="0"/>
              </a:spcAft>
              <a:buSzPts val="2092"/>
              <a:buChar char="●"/>
            </a:pPr>
            <a:r>
              <a:rPr lang="en" sz="2091"/>
              <a:t>Be creative</a:t>
            </a:r>
            <a:endParaRPr sz="2091"/>
          </a:p>
          <a:p>
            <a:pPr marL="457200" lvl="0" indent="-361435" algn="l" rtl="0">
              <a:spcBef>
                <a:spcPts val="0"/>
              </a:spcBef>
              <a:spcAft>
                <a:spcPts val="0"/>
              </a:spcAft>
              <a:buSzPts val="2092"/>
              <a:buChar char="●"/>
            </a:pPr>
            <a:r>
              <a:rPr lang="en" sz="2091"/>
              <a:t>Remember code from earlier programs and missions</a:t>
            </a:r>
            <a:endParaRPr sz="2091"/>
          </a:p>
          <a:p>
            <a:pPr marL="457200" lvl="0" indent="-361435" algn="l" rtl="0">
              <a:spcBef>
                <a:spcPts val="0"/>
              </a:spcBef>
              <a:spcAft>
                <a:spcPts val="0"/>
              </a:spcAft>
              <a:buSzPts val="2092"/>
              <a:buChar char="●"/>
            </a:pPr>
            <a:r>
              <a:rPr lang="en" sz="2091"/>
              <a:t>Work with other students</a:t>
            </a:r>
            <a:endParaRPr sz="2091"/>
          </a:p>
          <a:p>
            <a:pPr marL="457200" lvl="0" indent="-361435" algn="l" rtl="0">
              <a:spcBef>
                <a:spcPts val="0"/>
              </a:spcBef>
              <a:spcAft>
                <a:spcPts val="0"/>
              </a:spcAft>
              <a:buSzPts val="2092"/>
              <a:buChar char="●"/>
            </a:pPr>
            <a:r>
              <a:rPr lang="en" sz="2091"/>
              <a:t>Design an original program and write the code all on your own</a:t>
            </a:r>
            <a:endParaRPr sz="2091"/>
          </a:p>
        </p:txBody>
      </p:sp>
      <p:pic>
        <p:nvPicPr>
          <p:cNvPr id="83" name="Google Shape;83;p16"/>
          <p:cNvPicPr preferRelativeResize="0"/>
          <p:nvPr/>
        </p:nvPicPr>
        <p:blipFill rotWithShape="1">
          <a:blip r:embed="rId3">
            <a:alphaModFix/>
          </a:blip>
          <a:srcRect l="5782" r="4571" b="15654"/>
          <a:stretch/>
        </p:blipFill>
        <p:spPr>
          <a:xfrm>
            <a:off x="4756500" y="610800"/>
            <a:ext cx="4105525" cy="2832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body" idx="1"/>
          </p:nvPr>
        </p:nvSpPr>
        <p:spPr>
          <a:xfrm>
            <a:off x="426100" y="126475"/>
            <a:ext cx="3957900" cy="14646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 sz="13050">
                <a:latin typeface="Alegreya Black"/>
                <a:ea typeface="Alegreya Black"/>
                <a:cs typeface="Alegreya Black"/>
                <a:sym typeface="Alegreya Black"/>
              </a:rPr>
              <a:t>Step #1</a:t>
            </a:r>
            <a:endParaRPr sz="13050">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89" name="Google Shape;89;p17"/>
          <p:cNvSpPr txBox="1">
            <a:spLocks noGrp="1"/>
          </p:cNvSpPr>
          <p:nvPr>
            <p:ph type="body" idx="1"/>
          </p:nvPr>
        </p:nvSpPr>
        <p:spPr>
          <a:xfrm>
            <a:off x="329875" y="1305575"/>
            <a:ext cx="4584000" cy="36150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b="1"/>
              <a:t>Review the mission</a:t>
            </a:r>
            <a:endParaRPr/>
          </a:p>
          <a:p>
            <a:pPr marL="457200" lvl="0" indent="-381000" algn="l" rtl="0">
              <a:spcBef>
                <a:spcPts val="1200"/>
              </a:spcBef>
              <a:spcAft>
                <a:spcPts val="0"/>
              </a:spcAft>
              <a:buSzPts val="2400"/>
              <a:buChar char="●"/>
            </a:pPr>
            <a:r>
              <a:rPr lang="en"/>
              <a:t>Open your project from </a:t>
            </a:r>
            <a:br>
              <a:rPr lang="en"/>
            </a:br>
            <a:r>
              <a:rPr lang="en"/>
              <a:t>Mission 8</a:t>
            </a:r>
            <a:endParaRPr/>
          </a:p>
          <a:p>
            <a:pPr marL="914400" lvl="1" indent="-361435" algn="l" rtl="0">
              <a:spcBef>
                <a:spcPts val="0"/>
              </a:spcBef>
              <a:spcAft>
                <a:spcPts val="0"/>
              </a:spcAft>
              <a:buSzPts val="2092"/>
              <a:buChar char="○"/>
            </a:pPr>
            <a:r>
              <a:rPr lang="en" sz="2091"/>
              <a:t>What does the program do?</a:t>
            </a:r>
            <a:endParaRPr sz="2091"/>
          </a:p>
          <a:p>
            <a:pPr marL="914400" lvl="1" indent="-361435" algn="l" rtl="0">
              <a:spcBef>
                <a:spcPts val="0"/>
              </a:spcBef>
              <a:spcAft>
                <a:spcPts val="0"/>
              </a:spcAft>
              <a:buSzPts val="2092"/>
              <a:buChar char="○"/>
            </a:pPr>
            <a:r>
              <a:rPr lang="en" sz="2091"/>
              <a:t>What skills were used or concepts learned?</a:t>
            </a:r>
            <a:endParaRPr sz="2091"/>
          </a:p>
          <a:p>
            <a:pPr marL="0" lvl="0" indent="0" algn="l" rtl="0">
              <a:spcBef>
                <a:spcPts val="1200"/>
              </a:spcBef>
              <a:spcAft>
                <a:spcPts val="0"/>
              </a:spcAft>
              <a:buNone/>
            </a:pPr>
            <a:r>
              <a:rPr lang="en" sz="2091" b="1">
                <a:solidFill>
                  <a:srgbClr val="4EB748"/>
                </a:solidFill>
                <a:latin typeface="Montserrat"/>
                <a:ea typeface="Montserrat"/>
                <a:cs typeface="Montserrat"/>
                <a:sym typeface="Montserrat"/>
              </a:rPr>
              <a:t>DO THIS:</a:t>
            </a:r>
            <a:endParaRPr sz="2091" b="1">
              <a:solidFill>
                <a:srgbClr val="4EB748"/>
              </a:solidFill>
              <a:latin typeface="Montserrat"/>
              <a:ea typeface="Montserrat"/>
              <a:cs typeface="Montserrat"/>
              <a:sym typeface="Montserrat"/>
            </a:endParaRPr>
          </a:p>
          <a:p>
            <a:pPr marL="457200" lvl="0" indent="-361435" algn="l" rtl="0">
              <a:spcBef>
                <a:spcPts val="1200"/>
              </a:spcBef>
              <a:spcAft>
                <a:spcPts val="0"/>
              </a:spcAft>
              <a:buSzPts val="2092"/>
              <a:buChar char="●"/>
            </a:pPr>
            <a:r>
              <a:rPr lang="en" sz="2091"/>
              <a:t>Fill out the information in the Mission 8 Remix Log for</a:t>
            </a:r>
            <a:r>
              <a:rPr lang="en" sz="2091" b="1"/>
              <a:t> Step 1</a:t>
            </a:r>
            <a:endParaRPr sz="2091" b="1"/>
          </a:p>
        </p:txBody>
      </p:sp>
      <p:pic>
        <p:nvPicPr>
          <p:cNvPr id="90" name="Google Shape;90;p17"/>
          <p:cNvPicPr preferRelativeResize="0"/>
          <p:nvPr/>
        </p:nvPicPr>
        <p:blipFill>
          <a:blip r:embed="rId3">
            <a:alphaModFix/>
          </a:blip>
          <a:stretch>
            <a:fillRect/>
          </a:stretch>
        </p:blipFill>
        <p:spPr>
          <a:xfrm>
            <a:off x="5008375" y="126475"/>
            <a:ext cx="3320214" cy="4838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body" idx="1"/>
          </p:nvPr>
        </p:nvSpPr>
        <p:spPr>
          <a:xfrm>
            <a:off x="446950" y="38300"/>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a:t>
            </a:r>
            <a:endParaRPr sz="62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96" name="Google Shape;96;p18"/>
          <p:cNvSpPr txBox="1"/>
          <p:nvPr/>
        </p:nvSpPr>
        <p:spPr>
          <a:xfrm>
            <a:off x="517200" y="1211375"/>
            <a:ext cx="4909800" cy="373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Brainstorm ideas</a:t>
            </a:r>
            <a:endParaRPr sz="2400" b="1">
              <a:solidFill>
                <a:srgbClr val="0000FF"/>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Read through remix suggestions from your teacher</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0"/>
              </a:spcAft>
              <a:buNone/>
            </a:pPr>
            <a:r>
              <a:rPr lang="en" sz="2091">
                <a:solidFill>
                  <a:srgbClr val="434343"/>
                </a:solidFill>
                <a:latin typeface="Calibri"/>
                <a:ea typeface="Calibri"/>
                <a:cs typeface="Calibri"/>
                <a:sym typeface="Calibri"/>
              </a:rPr>
              <a:t>Six suggestions are on the next 3 slides. You can use any of these ideas or come up with your own.</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pic>
        <p:nvPicPr>
          <p:cNvPr id="97" name="Google Shape;97;p18"/>
          <p:cNvPicPr preferRelativeResize="0"/>
          <p:nvPr/>
        </p:nvPicPr>
        <p:blipFill rotWithShape="1">
          <a:blip r:embed="rId3">
            <a:alphaModFix/>
          </a:blip>
          <a:srcRect l="23236"/>
          <a:stretch/>
        </p:blipFill>
        <p:spPr>
          <a:xfrm>
            <a:off x="5941225" y="1211375"/>
            <a:ext cx="2940249" cy="2553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body" idx="1"/>
          </p:nvPr>
        </p:nvSpPr>
        <p:spPr>
          <a:xfrm>
            <a:off x="328775" y="59150"/>
            <a:ext cx="58260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 </a:t>
            </a:r>
            <a:r>
              <a:rPr lang="en" sz="3600">
                <a:solidFill>
                  <a:srgbClr val="0000FF"/>
                </a:solidFill>
                <a:latin typeface="Alegreya Black"/>
                <a:ea typeface="Alegreya Black"/>
                <a:cs typeface="Alegreya Black"/>
                <a:sym typeface="Alegreya Black"/>
              </a:rPr>
              <a:t>Remix Ideas</a:t>
            </a:r>
            <a:endParaRPr sz="36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03" name="Google Shape;103;p19"/>
          <p:cNvSpPr txBox="1"/>
          <p:nvPr/>
        </p:nvSpPr>
        <p:spPr>
          <a:xfrm>
            <a:off x="328775" y="1158025"/>
            <a:ext cx="2423400" cy="3207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dirty="0">
                <a:solidFill>
                  <a:srgbClr val="0000FF"/>
                </a:solidFill>
                <a:latin typeface="Calibri"/>
                <a:ea typeface="Calibri"/>
                <a:cs typeface="Calibri"/>
                <a:sym typeface="Calibri"/>
              </a:rPr>
              <a:t>    Mild-1A</a:t>
            </a:r>
            <a:endParaRPr sz="2400" b="1" dirty="0">
              <a:solidFill>
                <a:srgbClr val="0000FF"/>
              </a:solidFill>
              <a:latin typeface="Calibri"/>
              <a:ea typeface="Calibri"/>
              <a:cs typeface="Calibri"/>
              <a:sym typeface="Calibri"/>
            </a:endParaRPr>
          </a:p>
          <a:p>
            <a:pPr marL="0" lvl="0" indent="0" algn="l" rtl="0">
              <a:lnSpc>
                <a:spcPct val="115000"/>
              </a:lnSpc>
              <a:spcBef>
                <a:spcPts val="1200"/>
              </a:spcBef>
              <a:spcAft>
                <a:spcPts val="0"/>
              </a:spcAft>
              <a:buClr>
                <a:schemeClr val="dk2"/>
              </a:buClr>
              <a:buSzPts val="1100"/>
              <a:buFont typeface="Arial"/>
              <a:buNone/>
            </a:pPr>
            <a:r>
              <a:rPr lang="en" sz="1800" dirty="0">
                <a:solidFill>
                  <a:srgbClr val="434343"/>
                </a:solidFill>
                <a:latin typeface="Calibri"/>
                <a:ea typeface="Calibri"/>
                <a:cs typeface="Calibri"/>
                <a:sym typeface="Calibri"/>
              </a:rPr>
              <a:t>Create a list of colors. When a button is pressed, pick a random color and turn on all four pixels. Or use two buttons - Button A for pixels 0 &amp; 1, and </a:t>
            </a:r>
            <a:br>
              <a:rPr lang="en" sz="1800" dirty="0">
                <a:solidFill>
                  <a:srgbClr val="434343"/>
                </a:solidFill>
                <a:latin typeface="Calibri"/>
                <a:ea typeface="Calibri"/>
                <a:cs typeface="Calibri"/>
                <a:sym typeface="Calibri"/>
              </a:rPr>
            </a:br>
            <a:r>
              <a:rPr lang="en" sz="1800" dirty="0">
                <a:solidFill>
                  <a:srgbClr val="434343"/>
                </a:solidFill>
                <a:latin typeface="Calibri"/>
                <a:ea typeface="Calibri"/>
                <a:cs typeface="Calibri"/>
                <a:sym typeface="Calibri"/>
              </a:rPr>
              <a:t>Button B for pixels 2 &amp; 3 </a:t>
            </a:r>
            <a:endParaRPr sz="2000" dirty="0">
              <a:solidFill>
                <a:srgbClr val="434343"/>
              </a:solidFill>
              <a:latin typeface="Calibri"/>
              <a:ea typeface="Calibri"/>
              <a:cs typeface="Calibri"/>
              <a:sym typeface="Calibri"/>
            </a:endParaRPr>
          </a:p>
          <a:p>
            <a:pPr marL="0" lvl="0" indent="0" algn="l" rtl="0">
              <a:lnSpc>
                <a:spcPct val="115000"/>
              </a:lnSpc>
              <a:spcBef>
                <a:spcPts val="1200"/>
              </a:spcBef>
              <a:spcAft>
                <a:spcPts val="1200"/>
              </a:spcAft>
              <a:buNone/>
            </a:pPr>
            <a:endParaRPr sz="2091" dirty="0">
              <a:solidFill>
                <a:srgbClr val="434343"/>
              </a:solidFill>
              <a:latin typeface="Calibri"/>
              <a:ea typeface="Calibri"/>
              <a:cs typeface="Calibri"/>
              <a:sym typeface="Calibri"/>
            </a:endParaRPr>
          </a:p>
        </p:txBody>
      </p:sp>
      <p:sp>
        <p:nvSpPr>
          <p:cNvPr id="104" name="Google Shape;104;p19"/>
          <p:cNvSpPr txBox="1"/>
          <p:nvPr/>
        </p:nvSpPr>
        <p:spPr>
          <a:xfrm>
            <a:off x="5925325" y="1155350"/>
            <a:ext cx="2937600" cy="342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   Mild-1B</a:t>
            </a:r>
            <a:endParaRPr sz="2400" b="1">
              <a:solidFill>
                <a:srgbClr val="0000FF"/>
              </a:solidFill>
              <a:latin typeface="Calibri"/>
              <a:ea typeface="Calibri"/>
              <a:cs typeface="Calibri"/>
              <a:sym typeface="Calibri"/>
            </a:endParaRPr>
          </a:p>
          <a:p>
            <a:pPr marL="0" lvl="0" indent="0" algn="l" rtl="0">
              <a:lnSpc>
                <a:spcPct val="115000"/>
              </a:lnSpc>
              <a:spcBef>
                <a:spcPts val="1200"/>
              </a:spcBef>
              <a:spcAft>
                <a:spcPts val="0"/>
              </a:spcAft>
              <a:buNone/>
            </a:pPr>
            <a:r>
              <a:rPr lang="en" sz="2000">
                <a:solidFill>
                  <a:schemeClr val="dk2"/>
                </a:solidFill>
                <a:latin typeface="Calibri"/>
                <a:ea typeface="Calibri"/>
                <a:cs typeface="Calibri"/>
                <a:sym typeface="Calibri"/>
              </a:rPr>
              <a:t>Create a list of images and/or colors. When a button is pressed, pick a random image/color to display. Also program a button to break out of the loop and end the program.</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pic>
        <p:nvPicPr>
          <p:cNvPr id="105" name="Google Shape;105;p19"/>
          <p:cNvPicPr preferRelativeResize="0"/>
          <p:nvPr/>
        </p:nvPicPr>
        <p:blipFill>
          <a:blip r:embed="rId3">
            <a:alphaModFix/>
          </a:blip>
          <a:stretch>
            <a:fillRect/>
          </a:stretch>
        </p:blipFill>
        <p:spPr>
          <a:xfrm flipH="1">
            <a:off x="5925325" y="1081825"/>
            <a:ext cx="226100" cy="785074"/>
          </a:xfrm>
          <a:prstGeom prst="rect">
            <a:avLst/>
          </a:prstGeom>
          <a:noFill/>
          <a:ln>
            <a:noFill/>
          </a:ln>
        </p:spPr>
      </p:pic>
      <p:pic>
        <p:nvPicPr>
          <p:cNvPr id="106" name="Google Shape;106;p19"/>
          <p:cNvPicPr preferRelativeResize="0"/>
          <p:nvPr/>
        </p:nvPicPr>
        <p:blipFill>
          <a:blip r:embed="rId3">
            <a:alphaModFix/>
          </a:blip>
          <a:stretch>
            <a:fillRect/>
          </a:stretch>
        </p:blipFill>
        <p:spPr>
          <a:xfrm flipH="1">
            <a:off x="451775" y="1053300"/>
            <a:ext cx="226100" cy="785074"/>
          </a:xfrm>
          <a:prstGeom prst="rect">
            <a:avLst/>
          </a:prstGeom>
          <a:noFill/>
          <a:ln>
            <a:noFill/>
          </a:ln>
        </p:spPr>
      </p:pic>
      <p:cxnSp>
        <p:nvCxnSpPr>
          <p:cNvPr id="107" name="Google Shape;107;p19"/>
          <p:cNvCxnSpPr/>
          <p:nvPr/>
        </p:nvCxnSpPr>
        <p:spPr>
          <a:xfrm flipH="1">
            <a:off x="2697775" y="2065275"/>
            <a:ext cx="367500" cy="87000"/>
          </a:xfrm>
          <a:prstGeom prst="straightConnector1">
            <a:avLst/>
          </a:prstGeom>
          <a:noFill/>
          <a:ln w="19050" cap="flat" cmpd="sng">
            <a:solidFill>
              <a:srgbClr val="0000FF"/>
            </a:solidFill>
            <a:prstDash val="solid"/>
            <a:round/>
            <a:headEnd type="none" w="med" len="med"/>
            <a:tailEnd type="triangle" w="med" len="med"/>
          </a:ln>
        </p:spPr>
      </p:cxnSp>
      <p:cxnSp>
        <p:nvCxnSpPr>
          <p:cNvPr id="108" name="Google Shape;108;p19"/>
          <p:cNvCxnSpPr/>
          <p:nvPr/>
        </p:nvCxnSpPr>
        <p:spPr>
          <a:xfrm rot="10800000" flipH="1">
            <a:off x="5161325" y="3810625"/>
            <a:ext cx="550200" cy="370800"/>
          </a:xfrm>
          <a:prstGeom prst="straightConnector1">
            <a:avLst/>
          </a:prstGeom>
          <a:noFill/>
          <a:ln w="19050" cap="flat" cmpd="sng">
            <a:solidFill>
              <a:srgbClr val="0000FF"/>
            </a:solidFill>
            <a:prstDash val="solid"/>
            <a:round/>
            <a:headEnd type="none" w="med" len="med"/>
            <a:tailEnd type="triangle" w="med" len="med"/>
          </a:ln>
        </p:spPr>
      </p:cxnSp>
      <p:pic>
        <p:nvPicPr>
          <p:cNvPr id="109" name="Google Shape;109;p19" descr="Mission 8 Remix - 1A&#10;Mild Solution&#10;Random color for all four pixels." title="Mission 8 Remix-1A">
            <a:hlinkClick r:id="rId4"/>
          </p:cNvPr>
          <p:cNvPicPr preferRelativeResize="0"/>
          <p:nvPr/>
        </p:nvPicPr>
        <p:blipFill>
          <a:blip r:embed="rId5">
            <a:alphaModFix/>
          </a:blip>
          <a:stretch>
            <a:fillRect/>
          </a:stretch>
        </p:blipFill>
        <p:spPr>
          <a:xfrm>
            <a:off x="3033772" y="1081828"/>
            <a:ext cx="2081000" cy="1170575"/>
          </a:xfrm>
          <a:prstGeom prst="rect">
            <a:avLst/>
          </a:prstGeom>
          <a:noFill/>
          <a:ln>
            <a:noFill/>
          </a:ln>
        </p:spPr>
      </p:pic>
      <p:pic>
        <p:nvPicPr>
          <p:cNvPr id="110" name="Google Shape;110;p19" descr="Mission 8 Remix - 1A&#10;Mild Solution&#10;Random color for all four pixels." title="Mission 8 Remix-1A">
            <a:hlinkClick r:id="rId4"/>
          </p:cNvPr>
          <p:cNvPicPr preferRelativeResize="0"/>
          <p:nvPr/>
        </p:nvPicPr>
        <p:blipFill>
          <a:blip r:embed="rId5">
            <a:alphaModFix/>
          </a:blip>
          <a:stretch>
            <a:fillRect/>
          </a:stretch>
        </p:blipFill>
        <p:spPr>
          <a:xfrm>
            <a:off x="3033775" y="2340553"/>
            <a:ext cx="2081002" cy="1170575"/>
          </a:xfrm>
          <a:prstGeom prst="rect">
            <a:avLst/>
          </a:prstGeom>
          <a:noFill/>
          <a:ln>
            <a:noFill/>
          </a:ln>
        </p:spPr>
      </p:pic>
      <p:cxnSp>
        <p:nvCxnSpPr>
          <p:cNvPr id="111" name="Google Shape;111;p19"/>
          <p:cNvCxnSpPr/>
          <p:nvPr/>
        </p:nvCxnSpPr>
        <p:spPr>
          <a:xfrm flipH="1">
            <a:off x="2697775" y="3062250"/>
            <a:ext cx="367500" cy="87000"/>
          </a:xfrm>
          <a:prstGeom prst="straightConnector1">
            <a:avLst/>
          </a:prstGeom>
          <a:noFill/>
          <a:ln w="19050" cap="flat" cmpd="sng">
            <a:solidFill>
              <a:srgbClr val="0000FF"/>
            </a:solidFill>
            <a:prstDash val="solid"/>
            <a:round/>
            <a:headEnd type="none" w="med" len="med"/>
            <a:tailEnd type="triangle" w="med" len="med"/>
          </a:ln>
        </p:spPr>
      </p:cxnSp>
      <p:pic>
        <p:nvPicPr>
          <p:cNvPr id="112" name="Google Shape;112;p19" descr="Mission 8 Remix - 1B&#10;Mild Solution&#10;Random image from a list with images, colors and text" title="Mission 8 Remix-1B">
            <a:hlinkClick r:id="rId6"/>
          </p:cNvPr>
          <p:cNvPicPr preferRelativeResize="0"/>
          <p:nvPr/>
        </p:nvPicPr>
        <p:blipFill>
          <a:blip r:embed="rId7">
            <a:alphaModFix/>
          </a:blip>
          <a:stretch>
            <a:fillRect/>
          </a:stretch>
        </p:blipFill>
        <p:spPr>
          <a:xfrm>
            <a:off x="3033775" y="3599275"/>
            <a:ext cx="2081036" cy="1170575"/>
          </a:xfrm>
          <a:prstGeom prst="rect">
            <a:avLst/>
          </a:prstGeom>
          <a:noFill/>
          <a:ln>
            <a:noFill/>
          </a:ln>
        </p:spPr>
      </p:pic>
      <p:sp>
        <p:nvSpPr>
          <p:cNvPr id="2" name="TextBox 1">
            <a:extLst>
              <a:ext uri="{FF2B5EF4-FFF2-40B4-BE49-F238E27FC236}">
                <a16:creationId xmlns:a16="http://schemas.microsoft.com/office/drawing/2014/main" id="{B304A668-FF01-8C43-8B18-B9B7CAAA9182}"/>
              </a:ext>
            </a:extLst>
          </p:cNvPr>
          <p:cNvSpPr txBox="1"/>
          <p:nvPr/>
        </p:nvSpPr>
        <p:spPr>
          <a:xfrm>
            <a:off x="2778242" y="4769850"/>
            <a:ext cx="2592060" cy="307777"/>
          </a:xfrm>
          <a:prstGeom prst="rect">
            <a:avLst/>
          </a:prstGeom>
          <a:noFill/>
        </p:spPr>
        <p:txBody>
          <a:bodyPr wrap="square" rtlCol="0">
            <a:spAutoFit/>
          </a:bodyPr>
          <a:lstStyle/>
          <a:p>
            <a:r>
              <a:rPr lang="en-US" i="1" dirty="0">
                <a:latin typeface="Calibri" panose="020F0502020204030204" pitchFamily="34" charset="0"/>
                <a:cs typeface="Calibri" panose="020F0502020204030204" pitchFamily="34" charset="0"/>
              </a:rPr>
              <a:t>Ctrl-Click on images to see videos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fade">
                                      <p:cBhvr>
                                        <p:cTn id="12" dur="1000"/>
                                        <p:tgtEl>
                                          <p:spTgt spid="1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body" idx="1"/>
          </p:nvPr>
        </p:nvSpPr>
        <p:spPr>
          <a:xfrm>
            <a:off x="328775" y="-17050"/>
            <a:ext cx="5826000" cy="1392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dirty="0">
                <a:solidFill>
                  <a:srgbClr val="0000FF"/>
                </a:solidFill>
                <a:latin typeface="Alegreya Black"/>
                <a:ea typeface="Alegreya Black"/>
                <a:cs typeface="Alegreya Black"/>
                <a:sym typeface="Alegreya Black"/>
              </a:rPr>
              <a:t>Step #2 </a:t>
            </a:r>
            <a:r>
              <a:rPr lang="en" sz="3600" dirty="0">
                <a:solidFill>
                  <a:srgbClr val="0000FF"/>
                </a:solidFill>
                <a:latin typeface="Alegreya Black"/>
                <a:ea typeface="Alegreya Black"/>
                <a:cs typeface="Alegreya Black"/>
                <a:sym typeface="Alegreya Black"/>
              </a:rPr>
              <a:t>Remix Ideas</a:t>
            </a:r>
            <a:endParaRPr sz="3600" dirty="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dirty="0"/>
          </a:p>
        </p:txBody>
      </p:sp>
      <p:sp>
        <p:nvSpPr>
          <p:cNvPr id="118" name="Google Shape;118;p20"/>
          <p:cNvSpPr txBox="1"/>
          <p:nvPr/>
        </p:nvSpPr>
        <p:spPr>
          <a:xfrm>
            <a:off x="360500" y="850550"/>
            <a:ext cx="2266200" cy="357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     Mild-1C</a:t>
            </a:r>
            <a:endParaRPr sz="2400" b="1">
              <a:solidFill>
                <a:srgbClr val="0000FF"/>
              </a:solidFill>
              <a:latin typeface="Calibri"/>
              <a:ea typeface="Calibri"/>
              <a:cs typeface="Calibri"/>
              <a:sym typeface="Calibri"/>
            </a:endParaRPr>
          </a:p>
          <a:p>
            <a:pPr marL="0" lvl="0" indent="0" algn="l" rtl="0">
              <a:lnSpc>
                <a:spcPct val="115000"/>
              </a:lnSpc>
              <a:spcBef>
                <a:spcPts val="1200"/>
              </a:spcBef>
              <a:spcAft>
                <a:spcPts val="0"/>
              </a:spcAft>
              <a:buClr>
                <a:schemeClr val="dk2"/>
              </a:buClr>
              <a:buSzPts val="1100"/>
              <a:buFont typeface="Arial"/>
              <a:buNone/>
            </a:pPr>
            <a:r>
              <a:rPr lang="en" sz="2000">
                <a:solidFill>
                  <a:schemeClr val="dk2"/>
                </a:solidFill>
                <a:latin typeface="Calibri"/>
                <a:ea typeface="Calibri"/>
                <a:cs typeface="Calibri"/>
                <a:sym typeface="Calibri"/>
              </a:rPr>
              <a:t>Create a list of sounds. When a button is pressed, pick a random sound to play. Also program a button to break out of the loop and end the program.</a:t>
            </a:r>
            <a:endParaRPr sz="1200">
              <a:solidFill>
                <a:srgbClr val="CC0000"/>
              </a:solidFill>
              <a:latin typeface="Droid Sans"/>
              <a:ea typeface="Droid Sans"/>
              <a:cs typeface="Droid Sans"/>
              <a:sym typeface="Droid Sans"/>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
        <p:nvSpPr>
          <p:cNvPr id="119" name="Google Shape;119;p20"/>
          <p:cNvSpPr txBox="1"/>
          <p:nvPr/>
        </p:nvSpPr>
        <p:spPr>
          <a:xfrm>
            <a:off x="5492825" y="88550"/>
            <a:ext cx="3551400" cy="44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       Medium-2</a:t>
            </a:r>
            <a:endParaRPr sz="2400" b="1">
              <a:solidFill>
                <a:srgbClr val="0000FF"/>
              </a:solidFill>
              <a:latin typeface="Calibri"/>
              <a:ea typeface="Calibri"/>
              <a:cs typeface="Calibri"/>
              <a:sym typeface="Calibri"/>
            </a:endParaRPr>
          </a:p>
          <a:p>
            <a:pPr marL="0" lvl="0" indent="0" algn="l" rtl="0">
              <a:lnSpc>
                <a:spcPct val="115000"/>
              </a:lnSpc>
              <a:spcBef>
                <a:spcPts val="1200"/>
              </a:spcBef>
              <a:spcAft>
                <a:spcPts val="1200"/>
              </a:spcAft>
              <a:buClr>
                <a:schemeClr val="dk2"/>
              </a:buClr>
              <a:buSzPts val="1100"/>
              <a:buFont typeface="Arial"/>
              <a:buNone/>
            </a:pPr>
            <a:r>
              <a:rPr lang="en" sz="2000">
                <a:solidFill>
                  <a:schemeClr val="dk2"/>
                </a:solidFill>
                <a:latin typeface="Calibri"/>
                <a:ea typeface="Calibri"/>
                <a:cs typeface="Calibri"/>
                <a:sym typeface="Calibri"/>
              </a:rPr>
              <a:t>Create two lists. The items can be colors, text, images or sound. The lists do not need to be similar items or the same size.  Use BTN_A for one of the lists and BTN_B for the other list and display a random item from the list when pressed. Program a button to break out of the loop and end the program. Include instructions and “wait” button. </a:t>
            </a:r>
            <a:endParaRPr sz="1900">
              <a:solidFill>
                <a:schemeClr val="dk2"/>
              </a:solidFill>
              <a:latin typeface="Calibri"/>
              <a:ea typeface="Calibri"/>
              <a:cs typeface="Calibri"/>
              <a:sym typeface="Calibri"/>
            </a:endParaRPr>
          </a:p>
        </p:txBody>
      </p:sp>
      <p:pic>
        <p:nvPicPr>
          <p:cNvPr id="120" name="Google Shape;120;p20"/>
          <p:cNvPicPr preferRelativeResize="0"/>
          <p:nvPr/>
        </p:nvPicPr>
        <p:blipFill>
          <a:blip r:embed="rId3">
            <a:alphaModFix/>
          </a:blip>
          <a:stretch>
            <a:fillRect/>
          </a:stretch>
        </p:blipFill>
        <p:spPr>
          <a:xfrm flipH="1">
            <a:off x="5562200" y="-78575"/>
            <a:ext cx="226100" cy="785074"/>
          </a:xfrm>
          <a:prstGeom prst="rect">
            <a:avLst/>
          </a:prstGeom>
          <a:noFill/>
          <a:ln>
            <a:noFill/>
          </a:ln>
        </p:spPr>
      </p:pic>
      <p:pic>
        <p:nvPicPr>
          <p:cNvPr id="121" name="Google Shape;121;p20"/>
          <p:cNvPicPr preferRelativeResize="0"/>
          <p:nvPr/>
        </p:nvPicPr>
        <p:blipFill>
          <a:blip r:embed="rId3">
            <a:alphaModFix/>
          </a:blip>
          <a:stretch>
            <a:fillRect/>
          </a:stretch>
        </p:blipFill>
        <p:spPr>
          <a:xfrm flipH="1">
            <a:off x="5860150" y="-78575"/>
            <a:ext cx="226100" cy="785074"/>
          </a:xfrm>
          <a:prstGeom prst="rect">
            <a:avLst/>
          </a:prstGeom>
          <a:noFill/>
          <a:ln>
            <a:noFill/>
          </a:ln>
        </p:spPr>
      </p:pic>
      <p:pic>
        <p:nvPicPr>
          <p:cNvPr id="122" name="Google Shape;122;p20"/>
          <p:cNvPicPr preferRelativeResize="0"/>
          <p:nvPr/>
        </p:nvPicPr>
        <p:blipFill>
          <a:blip r:embed="rId3">
            <a:alphaModFix/>
          </a:blip>
          <a:stretch>
            <a:fillRect/>
          </a:stretch>
        </p:blipFill>
        <p:spPr>
          <a:xfrm flipH="1">
            <a:off x="451775" y="748500"/>
            <a:ext cx="226100" cy="785074"/>
          </a:xfrm>
          <a:prstGeom prst="rect">
            <a:avLst/>
          </a:prstGeom>
          <a:noFill/>
          <a:ln>
            <a:noFill/>
          </a:ln>
        </p:spPr>
      </p:pic>
      <p:cxnSp>
        <p:nvCxnSpPr>
          <p:cNvPr id="123" name="Google Shape;123;p20"/>
          <p:cNvCxnSpPr/>
          <p:nvPr/>
        </p:nvCxnSpPr>
        <p:spPr>
          <a:xfrm flipH="1">
            <a:off x="2288300" y="1375850"/>
            <a:ext cx="507300" cy="396600"/>
          </a:xfrm>
          <a:prstGeom prst="straightConnector1">
            <a:avLst/>
          </a:prstGeom>
          <a:noFill/>
          <a:ln w="19050" cap="flat" cmpd="sng">
            <a:solidFill>
              <a:srgbClr val="9900FF"/>
            </a:solidFill>
            <a:prstDash val="solid"/>
            <a:round/>
            <a:headEnd type="none" w="med" len="med"/>
            <a:tailEnd type="triangle" w="med" len="med"/>
          </a:ln>
        </p:spPr>
      </p:cxnSp>
      <p:cxnSp>
        <p:nvCxnSpPr>
          <p:cNvPr id="124" name="Google Shape;124;p20"/>
          <p:cNvCxnSpPr/>
          <p:nvPr/>
        </p:nvCxnSpPr>
        <p:spPr>
          <a:xfrm rot="10800000" flipH="1">
            <a:off x="5115300" y="3029501"/>
            <a:ext cx="394500" cy="4200"/>
          </a:xfrm>
          <a:prstGeom prst="straightConnector1">
            <a:avLst/>
          </a:prstGeom>
          <a:noFill/>
          <a:ln w="19050" cap="flat" cmpd="sng">
            <a:solidFill>
              <a:srgbClr val="9900FF"/>
            </a:solidFill>
            <a:prstDash val="solid"/>
            <a:round/>
            <a:headEnd type="none" w="med" len="med"/>
            <a:tailEnd type="triangle" w="med" len="med"/>
          </a:ln>
        </p:spPr>
      </p:cxnSp>
      <p:pic>
        <p:nvPicPr>
          <p:cNvPr id="125" name="Google Shape;125;p20" descr="Mission 8 Remix - 1C&#10;Mild Solution&#10;Random sound (audio file)." title="Mission 8 Remix-1C">
            <a:hlinkClick r:id="rId4"/>
          </p:cNvPr>
          <p:cNvPicPr preferRelativeResize="0"/>
          <p:nvPr/>
        </p:nvPicPr>
        <p:blipFill>
          <a:blip r:embed="rId5">
            <a:alphaModFix/>
          </a:blip>
          <a:stretch>
            <a:fillRect/>
          </a:stretch>
        </p:blipFill>
        <p:spPr>
          <a:xfrm>
            <a:off x="2795600" y="982413"/>
            <a:ext cx="2199593" cy="1172962"/>
          </a:xfrm>
          <a:prstGeom prst="rect">
            <a:avLst/>
          </a:prstGeom>
          <a:noFill/>
          <a:ln>
            <a:noFill/>
          </a:ln>
        </p:spPr>
      </p:pic>
      <p:pic>
        <p:nvPicPr>
          <p:cNvPr id="126" name="Google Shape;126;p20" descr="Mission 8 Remix - 2A&#10;Medium Solution&#10;Two lists, with random selection from the list (btnA or btnB). Checks the type of selection." title="Mission 8 Remix-2A">
            <a:hlinkClick r:id="rId6"/>
          </p:cNvPr>
          <p:cNvPicPr preferRelativeResize="0"/>
          <p:nvPr/>
        </p:nvPicPr>
        <p:blipFill>
          <a:blip r:embed="rId7">
            <a:alphaModFix/>
          </a:blip>
          <a:stretch>
            <a:fillRect/>
          </a:stretch>
        </p:blipFill>
        <p:spPr>
          <a:xfrm>
            <a:off x="2795600" y="2266301"/>
            <a:ext cx="2199593" cy="1168762"/>
          </a:xfrm>
          <a:prstGeom prst="rect">
            <a:avLst/>
          </a:prstGeom>
          <a:noFill/>
          <a:ln>
            <a:noFill/>
          </a:ln>
        </p:spPr>
      </p:pic>
      <p:pic>
        <p:nvPicPr>
          <p:cNvPr id="127" name="Google Shape;127;p20" descr="Mission 8 Remix - 2B&#10;Medium Solution&#10;Two lists, with random selection from the list (btnA or btnB). Uses uploaded images (optional). Checks the type of selection." title="Mission 8 Remix-2B">
            <a:hlinkClick r:id="rId8"/>
          </p:cNvPr>
          <p:cNvPicPr preferRelativeResize="0"/>
          <p:nvPr/>
        </p:nvPicPr>
        <p:blipFill>
          <a:blip r:embed="rId9">
            <a:alphaModFix/>
          </a:blip>
          <a:stretch>
            <a:fillRect/>
          </a:stretch>
        </p:blipFill>
        <p:spPr>
          <a:xfrm>
            <a:off x="2795599" y="3508671"/>
            <a:ext cx="2319700" cy="1304831"/>
          </a:xfrm>
          <a:prstGeom prst="rect">
            <a:avLst/>
          </a:prstGeom>
          <a:noFill/>
          <a:ln>
            <a:noFill/>
          </a:ln>
        </p:spPr>
      </p:pic>
      <p:cxnSp>
        <p:nvCxnSpPr>
          <p:cNvPr id="128" name="Google Shape;128;p20"/>
          <p:cNvCxnSpPr/>
          <p:nvPr/>
        </p:nvCxnSpPr>
        <p:spPr>
          <a:xfrm rot="10800000" flipH="1">
            <a:off x="5115300" y="4184126"/>
            <a:ext cx="394500" cy="4200"/>
          </a:xfrm>
          <a:prstGeom prst="straightConnector1">
            <a:avLst/>
          </a:prstGeom>
          <a:noFill/>
          <a:ln w="19050" cap="flat" cmpd="sng">
            <a:solidFill>
              <a:srgbClr val="9900FF"/>
            </a:solidFill>
            <a:prstDash val="solid"/>
            <a:round/>
            <a:headEnd type="none" w="med" len="med"/>
            <a:tailEnd type="triangle" w="med" len="med"/>
          </a:ln>
        </p:spPr>
      </p:cxnSp>
      <p:sp>
        <p:nvSpPr>
          <p:cNvPr id="2" name="TextBox 1">
            <a:extLst>
              <a:ext uri="{FF2B5EF4-FFF2-40B4-BE49-F238E27FC236}">
                <a16:creationId xmlns:a16="http://schemas.microsoft.com/office/drawing/2014/main" id="{FF6D6EB9-FA36-CE77-E609-3E12CDBCA76C}"/>
              </a:ext>
            </a:extLst>
          </p:cNvPr>
          <p:cNvSpPr txBox="1"/>
          <p:nvPr/>
        </p:nvSpPr>
        <p:spPr>
          <a:xfrm>
            <a:off x="2626700" y="4769923"/>
            <a:ext cx="2592060" cy="307777"/>
          </a:xfrm>
          <a:prstGeom prst="rect">
            <a:avLst/>
          </a:prstGeom>
          <a:noFill/>
        </p:spPr>
        <p:txBody>
          <a:bodyPr wrap="square" rtlCol="0">
            <a:spAutoFit/>
          </a:bodyPr>
          <a:lstStyle/>
          <a:p>
            <a:r>
              <a:rPr lang="en-US" i="1" dirty="0">
                <a:latin typeface="Calibri" panose="020F0502020204030204" pitchFamily="34" charset="0"/>
                <a:cs typeface="Calibri" panose="020F0502020204030204" pitchFamily="34" charset="0"/>
              </a:rPr>
              <a:t>Ctrl-Click on images to see videos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fade">
                                      <p:cBhvr>
                                        <p:cTn id="12" dur="1000"/>
                                        <p:tgtEl>
                                          <p:spTgt spid="1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fade">
                                      <p:cBhvr>
                                        <p:cTn id="17"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body" idx="1"/>
          </p:nvPr>
        </p:nvSpPr>
        <p:spPr>
          <a:xfrm>
            <a:off x="328775" y="56250"/>
            <a:ext cx="3687300" cy="1457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6200">
                <a:solidFill>
                  <a:srgbClr val="0000FF"/>
                </a:solidFill>
                <a:latin typeface="Alegreya Black"/>
                <a:ea typeface="Alegreya Black"/>
                <a:cs typeface="Alegreya Black"/>
                <a:sym typeface="Alegreya Black"/>
              </a:rPr>
              <a:t>Step #2</a:t>
            </a:r>
            <a:endParaRPr sz="1800"/>
          </a:p>
        </p:txBody>
      </p:sp>
      <p:sp>
        <p:nvSpPr>
          <p:cNvPr id="134" name="Google Shape;134;p21"/>
          <p:cNvSpPr txBox="1"/>
          <p:nvPr/>
        </p:nvSpPr>
        <p:spPr>
          <a:xfrm>
            <a:off x="328775" y="1118525"/>
            <a:ext cx="2857800" cy="332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             Spicy-3A</a:t>
            </a:r>
            <a:endParaRPr sz="2400" b="1">
              <a:solidFill>
                <a:srgbClr val="0000FF"/>
              </a:solidFill>
              <a:latin typeface="Calibri"/>
              <a:ea typeface="Calibri"/>
              <a:cs typeface="Calibri"/>
              <a:sym typeface="Calibri"/>
            </a:endParaRPr>
          </a:p>
          <a:p>
            <a:pPr marL="0" lvl="0" indent="0" algn="l" rtl="0">
              <a:lnSpc>
                <a:spcPct val="115000"/>
              </a:lnSpc>
              <a:spcBef>
                <a:spcPts val="1200"/>
              </a:spcBef>
              <a:spcAft>
                <a:spcPts val="1200"/>
              </a:spcAft>
              <a:buNone/>
            </a:pPr>
            <a:r>
              <a:rPr lang="en" sz="1800">
                <a:solidFill>
                  <a:srgbClr val="434343"/>
                </a:solidFill>
                <a:latin typeface="Calibri"/>
                <a:ea typeface="Calibri"/>
                <a:cs typeface="Calibri"/>
                <a:sym typeface="Calibri"/>
              </a:rPr>
              <a:t>Create 2 different lists, selected with BTN_A and BTN_B buttons. Program BTN_L to scroll backwards, BTN_R to scroll forwards, and BTN_U to select a random item from the chosen list. Include an intro, wait button and exit button.</a:t>
            </a:r>
            <a:endParaRPr sz="2091">
              <a:solidFill>
                <a:srgbClr val="434343"/>
              </a:solidFill>
              <a:latin typeface="Calibri"/>
              <a:ea typeface="Calibri"/>
              <a:cs typeface="Calibri"/>
              <a:sym typeface="Calibri"/>
            </a:endParaRPr>
          </a:p>
        </p:txBody>
      </p:sp>
      <p:pic>
        <p:nvPicPr>
          <p:cNvPr id="135" name="Google Shape;135;p21"/>
          <p:cNvPicPr preferRelativeResize="0"/>
          <p:nvPr/>
        </p:nvPicPr>
        <p:blipFill>
          <a:blip r:embed="rId3">
            <a:alphaModFix/>
          </a:blip>
          <a:stretch>
            <a:fillRect/>
          </a:stretch>
        </p:blipFill>
        <p:spPr>
          <a:xfrm flipH="1">
            <a:off x="404400" y="1034775"/>
            <a:ext cx="226100" cy="785074"/>
          </a:xfrm>
          <a:prstGeom prst="rect">
            <a:avLst/>
          </a:prstGeom>
          <a:noFill/>
          <a:ln>
            <a:noFill/>
          </a:ln>
        </p:spPr>
      </p:pic>
      <p:pic>
        <p:nvPicPr>
          <p:cNvPr id="136" name="Google Shape;136;p21"/>
          <p:cNvPicPr preferRelativeResize="0"/>
          <p:nvPr/>
        </p:nvPicPr>
        <p:blipFill>
          <a:blip r:embed="rId3">
            <a:alphaModFix/>
          </a:blip>
          <a:stretch>
            <a:fillRect/>
          </a:stretch>
        </p:blipFill>
        <p:spPr>
          <a:xfrm flipH="1">
            <a:off x="702350" y="1034775"/>
            <a:ext cx="226100" cy="785074"/>
          </a:xfrm>
          <a:prstGeom prst="rect">
            <a:avLst/>
          </a:prstGeom>
          <a:noFill/>
          <a:ln>
            <a:noFill/>
          </a:ln>
        </p:spPr>
      </p:pic>
      <p:pic>
        <p:nvPicPr>
          <p:cNvPr id="137" name="Google Shape;137;p21"/>
          <p:cNvPicPr preferRelativeResize="0"/>
          <p:nvPr/>
        </p:nvPicPr>
        <p:blipFill>
          <a:blip r:embed="rId3">
            <a:alphaModFix/>
          </a:blip>
          <a:stretch>
            <a:fillRect/>
          </a:stretch>
        </p:blipFill>
        <p:spPr>
          <a:xfrm flipH="1">
            <a:off x="1000300" y="1034775"/>
            <a:ext cx="226100" cy="785074"/>
          </a:xfrm>
          <a:prstGeom prst="rect">
            <a:avLst/>
          </a:prstGeom>
          <a:noFill/>
          <a:ln>
            <a:noFill/>
          </a:ln>
        </p:spPr>
      </p:pic>
      <p:cxnSp>
        <p:nvCxnSpPr>
          <p:cNvPr id="138" name="Google Shape;138;p21"/>
          <p:cNvCxnSpPr>
            <a:stCxn id="139" idx="1"/>
          </p:cNvCxnSpPr>
          <p:nvPr/>
        </p:nvCxnSpPr>
        <p:spPr>
          <a:xfrm flipH="1">
            <a:off x="2765188" y="977728"/>
            <a:ext cx="698100" cy="640500"/>
          </a:xfrm>
          <a:prstGeom prst="straightConnector1">
            <a:avLst/>
          </a:prstGeom>
          <a:noFill/>
          <a:ln w="19050" cap="flat" cmpd="sng">
            <a:solidFill>
              <a:srgbClr val="0000FF"/>
            </a:solidFill>
            <a:prstDash val="solid"/>
            <a:round/>
            <a:headEnd type="none" w="med" len="med"/>
            <a:tailEnd type="triangle" w="med" len="med"/>
          </a:ln>
        </p:spPr>
      </p:cxnSp>
      <p:sp>
        <p:nvSpPr>
          <p:cNvPr id="140" name="Google Shape;140;p21"/>
          <p:cNvSpPr txBox="1"/>
          <p:nvPr/>
        </p:nvSpPr>
        <p:spPr>
          <a:xfrm>
            <a:off x="6192100" y="288075"/>
            <a:ext cx="2788200" cy="3947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             Spicy-3B</a:t>
            </a:r>
            <a:endParaRPr sz="2400" b="1">
              <a:solidFill>
                <a:srgbClr val="0000FF"/>
              </a:solidFill>
              <a:latin typeface="Calibri"/>
              <a:ea typeface="Calibri"/>
              <a:cs typeface="Calibri"/>
              <a:sym typeface="Calibri"/>
            </a:endParaRPr>
          </a:p>
          <a:p>
            <a:pPr marL="0" lvl="0" indent="0" algn="l" rtl="0">
              <a:lnSpc>
                <a:spcPct val="115000"/>
              </a:lnSpc>
              <a:spcBef>
                <a:spcPts val="1200"/>
              </a:spcBef>
              <a:spcAft>
                <a:spcPts val="0"/>
              </a:spcAft>
              <a:buNone/>
            </a:pPr>
            <a:r>
              <a:rPr lang="en" sz="1800">
                <a:solidFill>
                  <a:schemeClr val="dk2"/>
                </a:solidFill>
                <a:latin typeface="Calibri"/>
                <a:ea typeface="Calibri"/>
                <a:cs typeface="Calibri"/>
                <a:sym typeface="Calibri"/>
              </a:rPr>
              <a:t>Create a dice roller, showing the number of a 6-sided die. Change the scale of the text so the number is large. Show a message, like “rolling” before displaying the number. </a:t>
            </a:r>
            <a:endParaRPr sz="1800">
              <a:solidFill>
                <a:schemeClr val="dk2"/>
              </a:solidFill>
              <a:latin typeface="Calibri"/>
              <a:ea typeface="Calibri"/>
              <a:cs typeface="Calibri"/>
              <a:sym typeface="Calibri"/>
            </a:endParaRPr>
          </a:p>
        </p:txBody>
      </p:sp>
      <p:pic>
        <p:nvPicPr>
          <p:cNvPr id="141" name="Google Shape;141;p21"/>
          <p:cNvPicPr preferRelativeResize="0"/>
          <p:nvPr/>
        </p:nvPicPr>
        <p:blipFill>
          <a:blip r:embed="rId3">
            <a:alphaModFix/>
          </a:blip>
          <a:stretch>
            <a:fillRect/>
          </a:stretch>
        </p:blipFill>
        <p:spPr>
          <a:xfrm flipH="1">
            <a:off x="6247250" y="194375"/>
            <a:ext cx="226100" cy="785074"/>
          </a:xfrm>
          <a:prstGeom prst="rect">
            <a:avLst/>
          </a:prstGeom>
          <a:noFill/>
          <a:ln>
            <a:noFill/>
          </a:ln>
        </p:spPr>
      </p:pic>
      <p:pic>
        <p:nvPicPr>
          <p:cNvPr id="142" name="Google Shape;142;p21"/>
          <p:cNvPicPr preferRelativeResize="0"/>
          <p:nvPr/>
        </p:nvPicPr>
        <p:blipFill>
          <a:blip r:embed="rId3">
            <a:alphaModFix/>
          </a:blip>
          <a:stretch>
            <a:fillRect/>
          </a:stretch>
        </p:blipFill>
        <p:spPr>
          <a:xfrm flipH="1">
            <a:off x="6545200" y="194375"/>
            <a:ext cx="226100" cy="785074"/>
          </a:xfrm>
          <a:prstGeom prst="rect">
            <a:avLst/>
          </a:prstGeom>
          <a:noFill/>
          <a:ln>
            <a:noFill/>
          </a:ln>
        </p:spPr>
      </p:pic>
      <p:pic>
        <p:nvPicPr>
          <p:cNvPr id="143" name="Google Shape;143;p21"/>
          <p:cNvPicPr preferRelativeResize="0"/>
          <p:nvPr/>
        </p:nvPicPr>
        <p:blipFill>
          <a:blip r:embed="rId3">
            <a:alphaModFix/>
          </a:blip>
          <a:stretch>
            <a:fillRect/>
          </a:stretch>
        </p:blipFill>
        <p:spPr>
          <a:xfrm flipH="1">
            <a:off x="6843150" y="194375"/>
            <a:ext cx="226100" cy="785074"/>
          </a:xfrm>
          <a:prstGeom prst="rect">
            <a:avLst/>
          </a:prstGeom>
          <a:noFill/>
          <a:ln>
            <a:noFill/>
          </a:ln>
        </p:spPr>
      </p:pic>
      <p:cxnSp>
        <p:nvCxnSpPr>
          <p:cNvPr id="144" name="Google Shape;144;p21"/>
          <p:cNvCxnSpPr/>
          <p:nvPr/>
        </p:nvCxnSpPr>
        <p:spPr>
          <a:xfrm rot="10800000" flipH="1">
            <a:off x="5596250" y="2385526"/>
            <a:ext cx="651000" cy="13500"/>
          </a:xfrm>
          <a:prstGeom prst="straightConnector1">
            <a:avLst/>
          </a:prstGeom>
          <a:noFill/>
          <a:ln w="19050" cap="flat" cmpd="sng">
            <a:solidFill>
              <a:srgbClr val="0000FF"/>
            </a:solidFill>
            <a:prstDash val="solid"/>
            <a:round/>
            <a:headEnd type="none" w="med" len="med"/>
            <a:tailEnd type="triangle" w="med" len="med"/>
          </a:ln>
        </p:spPr>
      </p:cxnSp>
      <p:pic>
        <p:nvPicPr>
          <p:cNvPr id="139" name="Google Shape;139;p21" descr="Mission 8 Remix - 3A&#10;Spicy Solution&#10;Two lists, with scrolling and random selection. Choose list with btnA or btnB. Scroll with btnL and btnR, random with btnU, quit with btnD. Assigns value to list and the last index, since lists can have different number of items." title="Mission 8 Remix-3A">
            <a:hlinkClick r:id="rId4"/>
          </p:cNvPr>
          <p:cNvPicPr preferRelativeResize="0"/>
          <p:nvPr/>
        </p:nvPicPr>
        <p:blipFill>
          <a:blip r:embed="rId5">
            <a:alphaModFix/>
          </a:blip>
          <a:stretch>
            <a:fillRect/>
          </a:stretch>
        </p:blipFill>
        <p:spPr>
          <a:xfrm>
            <a:off x="3463288" y="288075"/>
            <a:ext cx="2452100" cy="1379306"/>
          </a:xfrm>
          <a:prstGeom prst="rect">
            <a:avLst/>
          </a:prstGeom>
          <a:noFill/>
          <a:ln>
            <a:noFill/>
          </a:ln>
        </p:spPr>
      </p:pic>
      <p:pic>
        <p:nvPicPr>
          <p:cNvPr id="145" name="Google Shape;145;p21" descr="Mission 8 Remix - 3B&#10;Spicy Solution&#10;Creates a dice roll simulation. This version uses a list for the possible rolls." title="Mission 8 Remix-3B">
            <a:hlinkClick r:id="rId6"/>
          </p:cNvPr>
          <p:cNvPicPr preferRelativeResize="0"/>
          <p:nvPr/>
        </p:nvPicPr>
        <p:blipFill>
          <a:blip r:embed="rId7">
            <a:alphaModFix/>
          </a:blip>
          <a:stretch>
            <a:fillRect/>
          </a:stretch>
        </p:blipFill>
        <p:spPr>
          <a:xfrm>
            <a:off x="3463300" y="1819847"/>
            <a:ext cx="2452100" cy="1379306"/>
          </a:xfrm>
          <a:prstGeom prst="rect">
            <a:avLst/>
          </a:prstGeom>
          <a:noFill/>
          <a:ln>
            <a:noFill/>
          </a:ln>
        </p:spPr>
      </p:pic>
      <p:pic>
        <p:nvPicPr>
          <p:cNvPr id="146" name="Google Shape;146;p21" descr="Mission 8 Remix - 3B&#10;Spicy Solution&#10;Creates a dice roll simulation. This version uses random numbers for the dice roll. Remember to add 1 to the random number, so the values are 1-6 instead of 0-5." title="Mission 8 Remix-3BB">
            <a:hlinkClick r:id="rId8"/>
          </p:cNvPr>
          <p:cNvPicPr preferRelativeResize="0"/>
          <p:nvPr/>
        </p:nvPicPr>
        <p:blipFill>
          <a:blip r:embed="rId9">
            <a:alphaModFix/>
          </a:blip>
          <a:stretch>
            <a:fillRect/>
          </a:stretch>
        </p:blipFill>
        <p:spPr>
          <a:xfrm>
            <a:off x="3463300" y="3351625"/>
            <a:ext cx="2452100" cy="1379306"/>
          </a:xfrm>
          <a:prstGeom prst="rect">
            <a:avLst/>
          </a:prstGeom>
          <a:noFill/>
          <a:ln>
            <a:noFill/>
          </a:ln>
        </p:spPr>
      </p:pic>
      <p:cxnSp>
        <p:nvCxnSpPr>
          <p:cNvPr id="147" name="Google Shape;147;p21"/>
          <p:cNvCxnSpPr>
            <a:stCxn id="146" idx="3"/>
          </p:cNvCxnSpPr>
          <p:nvPr/>
        </p:nvCxnSpPr>
        <p:spPr>
          <a:xfrm rot="10800000" flipH="1">
            <a:off x="5915400" y="3157478"/>
            <a:ext cx="246600" cy="883800"/>
          </a:xfrm>
          <a:prstGeom prst="straightConnector1">
            <a:avLst/>
          </a:prstGeom>
          <a:noFill/>
          <a:ln w="19050" cap="flat" cmpd="sng">
            <a:solidFill>
              <a:srgbClr val="0000FF"/>
            </a:solidFill>
            <a:prstDash val="solid"/>
            <a:round/>
            <a:headEnd type="none" w="med" len="med"/>
            <a:tailEnd type="triangle" w="med" len="med"/>
          </a:ln>
        </p:spPr>
      </p:cxnSp>
      <p:sp>
        <p:nvSpPr>
          <p:cNvPr id="2" name="TextBox 1">
            <a:extLst>
              <a:ext uri="{FF2B5EF4-FFF2-40B4-BE49-F238E27FC236}">
                <a16:creationId xmlns:a16="http://schemas.microsoft.com/office/drawing/2014/main" id="{0DA0B807-B12B-3D51-7ABC-49C74DC576AB}"/>
              </a:ext>
            </a:extLst>
          </p:cNvPr>
          <p:cNvSpPr txBox="1"/>
          <p:nvPr/>
        </p:nvSpPr>
        <p:spPr>
          <a:xfrm>
            <a:off x="3405260" y="4701536"/>
            <a:ext cx="2592060" cy="307777"/>
          </a:xfrm>
          <a:prstGeom prst="rect">
            <a:avLst/>
          </a:prstGeom>
          <a:noFill/>
        </p:spPr>
        <p:txBody>
          <a:bodyPr wrap="square" rtlCol="0">
            <a:spAutoFit/>
          </a:bodyPr>
          <a:lstStyle/>
          <a:p>
            <a:r>
              <a:rPr lang="en-US" i="1" dirty="0">
                <a:latin typeface="Calibri" panose="020F0502020204030204" pitchFamily="34" charset="0"/>
                <a:cs typeface="Calibri" panose="020F0502020204030204" pitchFamily="34" charset="0"/>
              </a:rPr>
              <a:t>Ctrl-Click on images to see videos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000"/>
                                        <p:tgtEl>
                                          <p:spTgt spid="1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
                                        </p:tgtEl>
                                        <p:attrNameLst>
                                          <p:attrName>style.visibility</p:attrName>
                                        </p:attrNameLst>
                                      </p:cBhvr>
                                      <p:to>
                                        <p:strVal val="visible"/>
                                      </p:to>
                                    </p:set>
                                    <p:animEffect transition="in" filter="fade">
                                      <p:cBhvr>
                                        <p:cTn id="12" dur="1000"/>
                                        <p:tgtEl>
                                          <p:spTgt spid="1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6"/>
                                        </p:tgtEl>
                                        <p:attrNameLst>
                                          <p:attrName>style.visibility</p:attrName>
                                        </p:attrNameLst>
                                      </p:cBhvr>
                                      <p:to>
                                        <p:strVal val="visible"/>
                                      </p:to>
                                    </p:set>
                                    <p:animEffect transition="in" filter="fade">
                                      <p:cBhvr>
                                        <p:cTn id="17" dur="1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968</Words>
  <Application>Microsoft Office PowerPoint</Application>
  <PresentationFormat>On-screen Show (16:9)</PresentationFormat>
  <Paragraphs>99</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Montserrat</vt:lpstr>
      <vt:lpstr>Arial</vt:lpstr>
      <vt:lpstr>Calibri</vt:lpstr>
      <vt:lpstr>Raleway</vt:lpstr>
      <vt:lpstr>Droid Sans</vt:lpstr>
      <vt:lpstr>Source Sans Pro</vt:lpstr>
      <vt:lpstr>Alegreya Black</vt:lpstr>
      <vt:lpstr>Alegreya ExtraBold</vt:lpstr>
      <vt:lpstr>Plum</vt:lpstr>
      <vt:lpstr>Mission 8 Remix </vt:lpstr>
      <vt:lpstr>Warm-up</vt:lpstr>
      <vt:lpstr>Time for a project remix!</vt:lpstr>
      <vt:lpstr>Project Remix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now you have your own remix!</vt:lpstr>
      <vt:lpstr>Mission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Jill Jones</cp:lastModifiedBy>
  <cp:revision>1</cp:revision>
  <dcterms:modified xsi:type="dcterms:W3CDTF">2024-10-29T15:16:26Z</dcterms:modified>
</cp:coreProperties>
</file>